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69" r:id="rId4"/>
    <p:sldId id="285" r:id="rId5"/>
    <p:sldId id="284" r:id="rId6"/>
    <p:sldId id="280" r:id="rId7"/>
    <p:sldId id="281" r:id="rId8"/>
  </p:sldIdLst>
  <p:sldSz cx="7559675" cy="10691813"/>
  <p:notesSz cx="6669088" cy="9926638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F2D"/>
    <a:srgbClr val="2C4D75"/>
    <a:srgbClr val="0070C0"/>
    <a:srgbClr val="8064A2"/>
    <a:srgbClr val="92D050"/>
    <a:srgbClr val="00B0F0"/>
    <a:srgbClr val="203864"/>
    <a:srgbClr val="002060"/>
    <a:srgbClr val="33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8" autoAdjust="0"/>
    <p:restoredTop sz="96301" autoAdjust="0"/>
  </p:normalViewPr>
  <p:slideViewPr>
    <p:cSldViewPr snapToGrid="0">
      <p:cViewPr varScale="1">
        <p:scale>
          <a:sx n="73" d="100"/>
          <a:sy n="73" d="100"/>
        </p:scale>
        <p:origin x="2526" y="5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rgbClr val="D2DF2D"/>
              </a:solidFill>
              <a:ln w="19050">
                <a:noFill/>
              </a:ln>
              <a:effectLst/>
            </c:spPr>
          </c:dPt>
          <c:cat>
            <c:strRef>
              <c:f>Sheet1!$A$2:$A$9</c:f>
              <c:strCache>
                <c:ptCount val="8"/>
                <c:pt idx="0">
                  <c:v>成品纸生产企业</c:v>
                </c:pt>
                <c:pt idx="1">
                  <c:v>终端企业</c:v>
                </c:pt>
                <c:pt idx="2">
                  <c:v>下游加工厂</c:v>
                </c:pt>
                <c:pt idx="3">
                  <c:v>废纸打包站</c:v>
                </c:pt>
                <c:pt idx="4">
                  <c:v>投研机构</c:v>
                </c:pt>
                <c:pt idx="5">
                  <c:v>纸浆厂</c:v>
                </c:pt>
                <c:pt idx="6">
                  <c:v>成品纸贸易商</c:v>
                </c:pt>
                <c:pt idx="7">
                  <c:v>纸浆贸易商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</c:v>
                </c:pt>
                <c:pt idx="1">
                  <c:v>0.17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0.09</c:v>
                </c:pt>
                <c:pt idx="7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3974-A5C1-429A-B6DA-C1346E60744A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8D33-06A2-4CEC-BCC3-2977FD575A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97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940AFF-26D4-4D2D-9612-0DEE15D64C31}" type="datetimeFigureOut">
              <a:rPr lang="zh-CN" altLang="en-US"/>
              <a:pPr>
                <a:defRPr/>
              </a:pPr>
              <a:t>2020/5/15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15DAFA-50CC-4FFF-A8E5-D689426402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64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88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995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5DAFA-50CC-4FFF-A8E5-D6894264027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10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5DAFA-50CC-4FFF-A8E5-D6894264027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902"/>
            <a:ext cx="7559674" cy="10437228"/>
          </a:xfrm>
          <a:prstGeom prst="rect">
            <a:avLst/>
          </a:prstGeom>
        </p:spPr>
      </p:pic>
      <p:sp>
        <p:nvSpPr>
          <p:cNvPr id="33" name="文本框 22"/>
          <p:cNvSpPr txBox="1">
            <a:spLocks noChangeArrowheads="1"/>
          </p:cNvSpPr>
          <p:nvPr userDrawn="1"/>
        </p:nvSpPr>
        <p:spPr bwMode="auto">
          <a:xfrm>
            <a:off x="0" y="10318953"/>
            <a:ext cx="7559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  蕊  </a:t>
            </a:r>
            <a:r>
              <a:rPr lang="en-US" altLang="zh-CN" sz="1200" dirty="0">
                <a:solidFill>
                  <a:schemeClr val="bg1"/>
                </a:solidFill>
              </a:rPr>
              <a:t>T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</a:rPr>
              <a:t>+86 </a:t>
            </a:r>
            <a:r>
              <a:rPr lang="en-US" altLang="zh-CN" sz="1200" kern="1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533 609 0288</a:t>
            </a:r>
            <a:r>
              <a:rPr lang="zh-CN" alt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lang="en-US" altLang="zh-CN" sz="1200" dirty="0">
                <a:solidFill>
                  <a:schemeClr val="bg1"/>
                </a:solidFill>
              </a:rPr>
              <a:t>M: 185 6029 9359       F: +86 533 6294000       E: hanrui@sci99.com    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1" y="10202091"/>
            <a:ext cx="7559676" cy="4897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22"/>
          <p:cNvSpPr txBox="1">
            <a:spLocks noChangeArrowheads="1"/>
          </p:cNvSpPr>
          <p:nvPr userDrawn="1"/>
        </p:nvSpPr>
        <p:spPr bwMode="auto">
          <a:xfrm>
            <a:off x="0" y="10266702"/>
            <a:ext cx="7559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  蕊  </a:t>
            </a:r>
            <a:r>
              <a:rPr lang="en-US" altLang="zh-CN" sz="1200" dirty="0">
                <a:solidFill>
                  <a:schemeClr val="bg1"/>
                </a:solidFill>
              </a:rPr>
              <a:t>T</a:t>
            </a:r>
            <a:r>
              <a:rPr lang="zh-CN" altLang="en-US" sz="1200" dirty="0">
                <a:solidFill>
                  <a:schemeClr val="bg1"/>
                </a:solidFill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</a:rPr>
              <a:t>+86 </a:t>
            </a:r>
            <a:r>
              <a:rPr lang="en-US" altLang="zh-CN" sz="1200" kern="1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533 609 0288</a:t>
            </a:r>
            <a:r>
              <a:rPr lang="zh-CN" altLang="en-US" sz="1200" kern="1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lang="en-US" altLang="zh-CN" sz="1200" dirty="0">
                <a:solidFill>
                  <a:schemeClr val="bg1"/>
                </a:solidFill>
              </a:rPr>
              <a:t>M: 185 6029 9359       F: +86 533 6294000       E: hanrui@sci99.com    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5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90943" y="10389351"/>
            <a:ext cx="7587244" cy="277793"/>
            <a:chOff x="790943" y="10219532"/>
            <a:chExt cx="7587244" cy="277793"/>
          </a:xfrm>
        </p:grpSpPr>
        <p:sp>
          <p:nvSpPr>
            <p:cNvPr id="10" name="文本框 22"/>
            <p:cNvSpPr txBox="1">
              <a:spLocks noChangeArrowheads="1"/>
            </p:cNvSpPr>
            <p:nvPr/>
          </p:nvSpPr>
          <p:spPr bwMode="auto">
            <a:xfrm>
              <a:off x="1673608" y="10220326"/>
              <a:ext cx="24352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+86-533-6090288/18560299359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23"/>
            <p:cNvSpPr txBox="1">
              <a:spLocks noChangeArrowheads="1"/>
            </p:cNvSpPr>
            <p:nvPr/>
          </p:nvSpPr>
          <p:spPr bwMode="auto">
            <a:xfrm>
              <a:off x="4193785" y="10220326"/>
              <a:ext cx="1325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+86-533-6294000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24"/>
            <p:cNvSpPr txBox="1">
              <a:spLocks noChangeArrowheads="1"/>
            </p:cNvSpPr>
            <p:nvPr/>
          </p:nvSpPr>
          <p:spPr bwMode="auto">
            <a:xfrm>
              <a:off x="5825487" y="10219532"/>
              <a:ext cx="255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hanrui@sci99.com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790943" y="10220326"/>
              <a:ext cx="5383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韩蕊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7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8913" indent="-188913" algn="l" defTabSz="755650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" y="1"/>
            <a:ext cx="7558633" cy="10691809"/>
          </a:xfrm>
          <a:prstGeom prst="rect">
            <a:avLst/>
          </a:prstGeom>
        </p:spPr>
      </p:pic>
      <p:sp>
        <p:nvSpPr>
          <p:cNvPr id="39" name="Rectangle 26">
            <a:extLst>
              <a:ext uri="{FF2B5EF4-FFF2-40B4-BE49-F238E27FC236}">
                <a16:creationId xmlns="" xmlns:a16="http://schemas.microsoft.com/office/drawing/2014/main" id="{9421A831-8D46-6948-B212-A4336F418765}"/>
              </a:ext>
            </a:extLst>
          </p:cNvPr>
          <p:cNvSpPr/>
          <p:nvPr/>
        </p:nvSpPr>
        <p:spPr>
          <a:xfrm>
            <a:off x="2810209" y="8932675"/>
            <a:ext cx="1907020" cy="969496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5" dirty="0">
              <a:latin typeface="SimHei" panose="02010609060101010101" pitchFamily="49" charset="-122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="" xmlns:a16="http://schemas.microsoft.com/office/drawing/2014/main" id="{9421A831-8D46-6948-B212-A4336F418765}"/>
              </a:ext>
            </a:extLst>
          </p:cNvPr>
          <p:cNvSpPr/>
          <p:nvPr/>
        </p:nvSpPr>
        <p:spPr>
          <a:xfrm>
            <a:off x="4823330" y="8934643"/>
            <a:ext cx="1907020" cy="969496"/>
          </a:xfrm>
          <a:prstGeom prst="rect">
            <a:avLst/>
          </a:prstGeom>
          <a:solidFill>
            <a:srgbClr val="20386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5" dirty="0">
              <a:latin typeface="SimHei" panose="02010609060101010101" pitchFamily="49" charset="-122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="" xmlns:a16="http://schemas.microsoft.com/office/drawing/2014/main" id="{9421A831-8D46-6948-B212-A4336F418765}"/>
              </a:ext>
            </a:extLst>
          </p:cNvPr>
          <p:cNvSpPr/>
          <p:nvPr/>
        </p:nvSpPr>
        <p:spPr>
          <a:xfrm>
            <a:off x="783738" y="8932675"/>
            <a:ext cx="1907020" cy="969496"/>
          </a:xfrm>
          <a:prstGeom prst="rect">
            <a:avLst/>
          </a:prstGeom>
          <a:solidFill>
            <a:srgbClr val="20386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5" dirty="0">
              <a:latin typeface="SimHei" panose="02010609060101010101" pitchFamily="49" charset="-122"/>
            </a:endParaRPr>
          </a:p>
        </p:txBody>
      </p:sp>
      <p:sp>
        <p:nvSpPr>
          <p:cNvPr id="19" name="Rectangle 26">
            <a:extLst>
              <a:ext uri="{FF2B5EF4-FFF2-40B4-BE49-F238E27FC236}">
                <a16:creationId xmlns="" xmlns:a16="http://schemas.microsoft.com/office/drawing/2014/main" id="{9421A831-8D46-6948-B212-A4336F418765}"/>
              </a:ext>
            </a:extLst>
          </p:cNvPr>
          <p:cNvSpPr/>
          <p:nvPr/>
        </p:nvSpPr>
        <p:spPr>
          <a:xfrm>
            <a:off x="4823330" y="7868913"/>
            <a:ext cx="1907020" cy="969496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5" dirty="0">
              <a:latin typeface="SimHei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468" y="3696210"/>
            <a:ext cx="5959962" cy="318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bg1"/>
                </a:solidFill>
              </a:rPr>
              <a:t>         2018-2019</a:t>
            </a:r>
            <a:r>
              <a:rPr lang="zh-CN" altLang="zh-CN" sz="900" dirty="0">
                <a:solidFill>
                  <a:schemeClr val="bg1"/>
                </a:solidFill>
              </a:rPr>
              <a:t>年中美贸易争端硝烟未散，</a:t>
            </a:r>
            <a:r>
              <a:rPr lang="en-US" altLang="zh-CN" sz="900" dirty="0">
                <a:solidFill>
                  <a:schemeClr val="bg1"/>
                </a:solidFill>
              </a:rPr>
              <a:t>2020</a:t>
            </a:r>
            <a:r>
              <a:rPr lang="zh-CN" altLang="zh-CN" sz="900" dirty="0">
                <a:solidFill>
                  <a:schemeClr val="bg1"/>
                </a:solidFill>
              </a:rPr>
              <a:t>年国内造纸行业又迎来新的挑战，公共事件成为了影响造纸市场的最大因素。随着疫情在全球蔓延，全球供应链面临断裂风险，经济下行压力加大。在造纸需求下滑，疫情不确定性引发市场恐慌的情况下，</a:t>
            </a:r>
            <a:r>
              <a:rPr lang="en-US" altLang="zh-CN" sz="900" dirty="0">
                <a:solidFill>
                  <a:schemeClr val="bg1"/>
                </a:solidFill>
              </a:rPr>
              <a:t>3</a:t>
            </a:r>
            <a:r>
              <a:rPr lang="zh-CN" altLang="zh-CN" sz="900" dirty="0">
                <a:solidFill>
                  <a:schemeClr val="bg1"/>
                </a:solidFill>
              </a:rPr>
              <a:t>月国内包装原纸及原料呈现出恐慌式下跌。</a:t>
            </a:r>
          </a:p>
          <a:p>
            <a:pPr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bg1"/>
                </a:solidFill>
              </a:rPr>
              <a:t>         </a:t>
            </a:r>
            <a:r>
              <a:rPr lang="zh-CN" altLang="zh-CN" sz="900" dirty="0" smtClean="0">
                <a:solidFill>
                  <a:schemeClr val="bg1"/>
                </a:solidFill>
              </a:rPr>
              <a:t>造纸</a:t>
            </a:r>
            <a:r>
              <a:rPr lang="zh-CN" altLang="zh-CN" sz="900" dirty="0">
                <a:solidFill>
                  <a:schemeClr val="bg1"/>
                </a:solidFill>
              </a:rPr>
              <a:t>行业作为基础制造业之一，与经济周期走势密切相关。此次疫情或是经济的一个分水岭，疫情过后，新的经济周期将重启，造纸行业格局也将加快重塑。</a:t>
            </a:r>
          </a:p>
          <a:p>
            <a:pPr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bg1"/>
                </a:solidFill>
              </a:rPr>
              <a:t>         </a:t>
            </a:r>
            <a:r>
              <a:rPr lang="zh-CN" altLang="zh-CN" sz="900" dirty="0" smtClean="0">
                <a:solidFill>
                  <a:schemeClr val="bg1"/>
                </a:solidFill>
              </a:rPr>
              <a:t>虽然</a:t>
            </a:r>
            <a:r>
              <a:rPr lang="en-US" altLang="zh-CN" sz="900" dirty="0">
                <a:solidFill>
                  <a:schemeClr val="bg1"/>
                </a:solidFill>
              </a:rPr>
              <a:t>2020</a:t>
            </a:r>
            <a:r>
              <a:rPr lang="zh-CN" altLang="zh-CN" sz="900" dirty="0">
                <a:solidFill>
                  <a:schemeClr val="bg1"/>
                </a:solidFill>
              </a:rPr>
              <a:t>年造纸行业面临的压力在增加，但我们对造纸行业的前景并不悲观。</a:t>
            </a:r>
          </a:p>
          <a:p>
            <a:pPr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bg1"/>
                </a:solidFill>
              </a:rPr>
              <a:t>         </a:t>
            </a:r>
            <a:r>
              <a:rPr lang="zh-CN" altLang="zh-CN" sz="900" dirty="0" smtClean="0">
                <a:solidFill>
                  <a:schemeClr val="bg1"/>
                </a:solidFill>
              </a:rPr>
              <a:t>从</a:t>
            </a:r>
            <a:r>
              <a:rPr lang="zh-CN" altLang="zh-CN" sz="900" dirty="0">
                <a:solidFill>
                  <a:schemeClr val="bg1"/>
                </a:solidFill>
              </a:rPr>
              <a:t>行业角度看，</a:t>
            </a:r>
            <a:r>
              <a:rPr lang="en-US" altLang="zh-CN" sz="900" dirty="0">
                <a:solidFill>
                  <a:schemeClr val="bg1"/>
                </a:solidFill>
              </a:rPr>
              <a:t>2016-2019</a:t>
            </a:r>
            <a:r>
              <a:rPr lang="zh-CN" altLang="zh-CN" sz="900" dirty="0">
                <a:solidFill>
                  <a:schemeClr val="bg1"/>
                </a:solidFill>
              </a:rPr>
              <a:t>年，造纸行业经历了一轮完整的产业周期。</a:t>
            </a:r>
            <a:r>
              <a:rPr lang="en-US" altLang="zh-CN" sz="900" dirty="0">
                <a:solidFill>
                  <a:schemeClr val="bg1"/>
                </a:solidFill>
              </a:rPr>
              <a:t>2020</a:t>
            </a:r>
            <a:r>
              <a:rPr lang="zh-CN" altLang="zh-CN" sz="900" dirty="0">
                <a:solidFill>
                  <a:schemeClr val="bg1"/>
                </a:solidFill>
              </a:rPr>
              <a:t>年，随着经济下行压力加大，行业出清也将加速，有利于塑造造纸行业新竞争格局，也有利于造纸行业供需再平衡。</a:t>
            </a:r>
          </a:p>
          <a:p>
            <a:pPr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bg1"/>
                </a:solidFill>
              </a:rPr>
              <a:t>         </a:t>
            </a:r>
            <a:r>
              <a:rPr lang="zh-CN" altLang="zh-CN" sz="900" dirty="0" smtClean="0">
                <a:solidFill>
                  <a:schemeClr val="bg1"/>
                </a:solidFill>
              </a:rPr>
              <a:t>从</a:t>
            </a:r>
            <a:r>
              <a:rPr lang="zh-CN" altLang="zh-CN" sz="900" dirty="0">
                <a:solidFill>
                  <a:schemeClr val="bg1"/>
                </a:solidFill>
              </a:rPr>
              <a:t>疫情影响看，各国“抗疫”已经出现积极成果。随着疫情的缓解，各主要经济体大规模的救市措施将对经济形成强力拉动。</a:t>
            </a:r>
          </a:p>
          <a:p>
            <a:pPr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bg1"/>
                </a:solidFill>
              </a:rPr>
              <a:t>         </a:t>
            </a:r>
            <a:r>
              <a:rPr lang="zh-CN" altLang="zh-CN" sz="900" dirty="0" smtClean="0">
                <a:solidFill>
                  <a:schemeClr val="bg1"/>
                </a:solidFill>
              </a:rPr>
              <a:t>从</a:t>
            </a:r>
            <a:r>
              <a:rPr lang="zh-CN" altLang="zh-CN" sz="900" dirty="0">
                <a:solidFill>
                  <a:schemeClr val="bg1"/>
                </a:solidFill>
              </a:rPr>
              <a:t>政策看，随着“限塑令”的实施，纸制品或将成为塑料制品的最关键替代品，将有力促进包装纸需求。</a:t>
            </a:r>
          </a:p>
          <a:p>
            <a:pPr>
              <a:lnSpc>
                <a:spcPct val="150000"/>
              </a:lnSpc>
            </a:pPr>
            <a:r>
              <a:rPr lang="zh-CN" altLang="zh-CN" sz="900" dirty="0">
                <a:solidFill>
                  <a:schemeClr val="bg1"/>
                </a:solidFill>
              </a:rPr>
              <a:t>从行业抗风险能力看，近几年国内造纸企业积极去债务；很多纸企也在加速海外布局，转移原料风险；还有纸浆期货的上市，成为市场规避风险的一个重要手段。</a:t>
            </a:r>
          </a:p>
          <a:p>
            <a:pPr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bg1"/>
                </a:solidFill>
              </a:rPr>
              <a:t>         </a:t>
            </a:r>
            <a:r>
              <a:rPr lang="zh-CN" altLang="zh-CN" sz="900" dirty="0" smtClean="0">
                <a:solidFill>
                  <a:schemeClr val="bg1"/>
                </a:solidFill>
              </a:rPr>
              <a:t>风险</a:t>
            </a:r>
            <a:r>
              <a:rPr lang="zh-CN" altLang="zh-CN" sz="900" dirty="0">
                <a:solidFill>
                  <a:schemeClr val="bg1"/>
                </a:solidFill>
              </a:rPr>
              <a:t>永远存在，机会也如影随行。国际国内市场联通，原料至终端层级互动，产业金融群体齐聚。卓创资讯邀您共聚宁波，探讨新市场、新格局、新变化，共商造纸大计！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640C1652-ABC2-5B4F-AC13-39E3CAA38F16}"/>
              </a:ext>
            </a:extLst>
          </p:cNvPr>
          <p:cNvSpPr/>
          <p:nvPr/>
        </p:nvSpPr>
        <p:spPr>
          <a:xfrm>
            <a:off x="2810209" y="7866945"/>
            <a:ext cx="1907020" cy="9694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5" dirty="0">
              <a:latin typeface="SimHei" panose="02010609060101010101" pitchFamily="49" charset="-122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id="{9421A831-8D46-6948-B212-A4336F418765}"/>
              </a:ext>
            </a:extLst>
          </p:cNvPr>
          <p:cNvSpPr/>
          <p:nvPr/>
        </p:nvSpPr>
        <p:spPr>
          <a:xfrm>
            <a:off x="783738" y="7866945"/>
            <a:ext cx="1907020" cy="969496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5" dirty="0">
              <a:latin typeface="SimHei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9468" y="7866945"/>
            <a:ext cx="17410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废纸打包站</a:t>
            </a:r>
            <a:endParaRPr lang="en-US" altLang="zh-CN" sz="11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</a:rPr>
              <a:t>丰富的废纸行情解析、富含逻辑的价格趋势预测、广泛的人脉建设</a:t>
            </a:r>
          </a:p>
        </p:txBody>
      </p:sp>
      <p:sp>
        <p:nvSpPr>
          <p:cNvPr id="30" name="矩形 29"/>
          <p:cNvSpPr/>
          <p:nvPr/>
        </p:nvSpPr>
        <p:spPr>
          <a:xfrm>
            <a:off x="2796858" y="7866943"/>
            <a:ext cx="192037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浆厂及</a:t>
            </a:r>
            <a:r>
              <a:rPr lang="zh-CN" altLang="en-US" sz="11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贸易商</a:t>
            </a:r>
            <a:endParaRPr lang="en-US" altLang="zh-CN" sz="11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</a:rPr>
              <a:t>疫情拐点后市场供需变化、产业结构调整情况及后市走势，另外增加上下游面对面交流机会</a:t>
            </a:r>
            <a:endParaRPr lang="zh-CN" altLang="en-US" sz="900" dirty="0" smtClean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36680" y="7866943"/>
            <a:ext cx="188383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成品纸生产</a:t>
            </a:r>
            <a:r>
              <a:rPr lang="zh-CN" altLang="en-US" sz="11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</a:t>
            </a:r>
            <a:endParaRPr lang="en-US" altLang="zh-CN" sz="11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</a:rPr>
              <a:t>疫情影响下，纸厂销售策略、库存策略的变化、纸厂原料供应链的搭建与经验分享</a:t>
            </a:r>
            <a:endParaRPr lang="zh-CN" altLang="en-US" sz="900" dirty="0" smtClean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0413" y="8949893"/>
            <a:ext cx="190702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下游</a:t>
            </a:r>
            <a:r>
              <a:rPr lang="zh-CN" altLang="en-US" sz="11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加工厂</a:t>
            </a:r>
            <a:r>
              <a:rPr lang="zh-CN" altLang="en-US" sz="900" dirty="0" smtClean="0">
                <a:solidFill>
                  <a:schemeClr val="bg1"/>
                </a:solidFill>
              </a:rPr>
              <a:t>纸板</a:t>
            </a:r>
            <a:r>
              <a:rPr lang="zh-CN" altLang="en-US" sz="900" dirty="0">
                <a:solidFill>
                  <a:schemeClr val="bg1"/>
                </a:solidFill>
              </a:rPr>
              <a:t>、纸箱厂如何处理总产能过剩与结构性产能不足的冲突、加工厂原纸库存如何合理把控</a:t>
            </a:r>
            <a:endParaRPr lang="zh-CN" altLang="en-US" sz="900" dirty="0" smtClean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25626" y="8939828"/>
            <a:ext cx="190702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终端</a:t>
            </a:r>
            <a:r>
              <a:rPr lang="zh-CN" altLang="en-US" sz="11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</a:t>
            </a:r>
            <a:endParaRPr lang="en-US" altLang="zh-CN" sz="11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</a:rPr>
              <a:t>疫情</a:t>
            </a:r>
            <a:r>
              <a:rPr lang="zh-CN" altLang="en-US" sz="900" dirty="0">
                <a:solidFill>
                  <a:schemeClr val="bg1"/>
                </a:solidFill>
              </a:rPr>
              <a:t>影响下，最大化控制原料采购成本、助力选取优质供应商</a:t>
            </a:r>
            <a:endParaRPr lang="zh-CN" altLang="en-US" sz="900" dirty="0" smtClean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48272" y="8944176"/>
            <a:ext cx="190702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证券</a:t>
            </a:r>
            <a:r>
              <a:rPr lang="en-US" altLang="zh-CN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投研</a:t>
            </a:r>
            <a:r>
              <a:rPr lang="zh-CN" altLang="en-US" sz="11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机构</a:t>
            </a:r>
            <a:endParaRPr lang="en-US" altLang="zh-CN" sz="11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</a:rPr>
              <a:t>造纸行业数据集成，产业链各环节人脉搭建</a:t>
            </a:r>
            <a:endParaRPr lang="zh-CN" altLang="en-US" sz="900" dirty="0" smtClean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326080" y="6743867"/>
            <a:ext cx="2962932" cy="753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20000"/>
              </a:lnSpc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会议亮点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70126" y="7536383"/>
            <a:ext cx="18998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cap="all" dirty="0">
                <a:solidFill>
                  <a:srgbClr val="ACAC9D"/>
                </a:solidFill>
                <a:latin typeface="Arial" panose="020B0604020202020204" pitchFamily="34" charset="0"/>
              </a:rPr>
              <a:t>Conference highlights</a:t>
            </a:r>
            <a:endParaRPr lang="en-US" altLang="zh-CN" sz="1000" cap="all" dirty="0" smtClean="0">
              <a:solidFill>
                <a:srgbClr val="ACAC9D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110073" y="7516148"/>
            <a:ext cx="139493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76" y="5236144"/>
            <a:ext cx="5534656" cy="5332579"/>
          </a:xfrm>
          <a:prstGeom prst="rect">
            <a:avLst/>
          </a:prstGeom>
        </p:spPr>
      </p:pic>
      <p:graphicFrame>
        <p:nvGraphicFramePr>
          <p:cNvPr id="26" name="图表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387739"/>
              </p:ext>
            </p:extLst>
          </p:nvPr>
        </p:nvGraphicFramePr>
        <p:xfrm>
          <a:off x="2096564" y="2505406"/>
          <a:ext cx="5182644" cy="251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2293510" y="759822"/>
            <a:ext cx="2962932" cy="753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20000"/>
              </a:lnSpc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日程安排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46510" y="1552338"/>
            <a:ext cx="8819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cap="all" dirty="0">
                <a:solidFill>
                  <a:srgbClr val="ACAC9D"/>
                </a:solidFill>
                <a:latin typeface="Arial" panose="020B0604020202020204" pitchFamily="34" charset="0"/>
              </a:rPr>
              <a:t>Schedule</a:t>
            </a:r>
            <a:endParaRPr lang="en-US" altLang="zh-CN" sz="1000" cap="all" dirty="0" smtClean="0">
              <a:solidFill>
                <a:srgbClr val="ACAC9D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077503" y="1532103"/>
            <a:ext cx="139493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28574" y="1906172"/>
            <a:ext cx="3246402" cy="378565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2020.07.29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周三）   大会签到 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09:00-17:00    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嘉宾签到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&amp;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商务交流</a:t>
            </a: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18:00-20:00    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自助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晚餐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2020.07.30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（周四）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全天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大会议题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09:00-09:10    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大会主办方致辞</a:t>
            </a: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09:10-12:00    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大会议题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12:00-13:30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    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自助午餐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13:30-17:00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    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大会议题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17:30-20:00 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   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答谢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晚宴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2020.07.31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（周五）全天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08:00-17:00   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商务活动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3784" y="2176218"/>
            <a:ext cx="3778250" cy="275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成品纸生产企业</a:t>
            </a: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终端企业</a:t>
            </a: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下游加工厂</a:t>
            </a: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废纸打包站</a:t>
            </a: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投研机构</a:t>
            </a: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纸浆厂</a:t>
            </a: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成品纸贸易商</a:t>
            </a: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纸浆贸易商</a:t>
            </a:r>
          </a:p>
        </p:txBody>
      </p:sp>
      <p:sp>
        <p:nvSpPr>
          <p:cNvPr id="6" name="矩形 5"/>
          <p:cNvSpPr/>
          <p:nvPr/>
        </p:nvSpPr>
        <p:spPr>
          <a:xfrm>
            <a:off x="6728923" y="2192074"/>
            <a:ext cx="6829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20%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17%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15%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10%</a:t>
            </a:r>
          </a:p>
          <a:p>
            <a:pPr>
              <a:lnSpc>
                <a:spcPct val="200000"/>
              </a:lnSpc>
            </a:pPr>
            <a:r>
              <a:rPr lang="en-US" altLang="zh-CN" sz="1100" dirty="0" smtClean="0">
                <a:solidFill>
                  <a:schemeClr val="bg1"/>
                </a:solidFill>
              </a:rPr>
              <a:t>10%</a:t>
            </a:r>
            <a:endParaRPr lang="en-US" altLang="zh-CN" sz="11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10%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9%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7" name="矩形 6"/>
          <p:cNvSpPr/>
          <p:nvPr/>
        </p:nvSpPr>
        <p:spPr>
          <a:xfrm>
            <a:off x="7174433" y="2400631"/>
            <a:ext cx="104775" cy="1047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174433" y="2753056"/>
            <a:ext cx="104775" cy="10477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171258" y="3085933"/>
            <a:ext cx="104775" cy="10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171257" y="3418810"/>
            <a:ext cx="104775" cy="104775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171257" y="3751687"/>
            <a:ext cx="104775" cy="10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171256" y="4084564"/>
            <a:ext cx="104775" cy="104775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206426" y="3112486"/>
            <a:ext cx="2962932" cy="753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20000"/>
              </a:lnSpc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参会群体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65087" y="3905002"/>
            <a:ext cx="16706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cap="all" dirty="0">
                <a:solidFill>
                  <a:srgbClr val="ACAC9D"/>
                </a:solidFill>
                <a:latin typeface="Arial" panose="020B0604020202020204" pitchFamily="34" charset="0"/>
              </a:rPr>
              <a:t>Participating group</a:t>
            </a:r>
            <a:endParaRPr lang="en-US" altLang="zh-CN" sz="1000" cap="all" dirty="0" smtClean="0">
              <a:solidFill>
                <a:srgbClr val="ACAC9D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990419" y="3884767"/>
            <a:ext cx="139493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4867632" y="5408290"/>
            <a:ext cx="29629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往</a:t>
            </a:r>
            <a:endParaRPr lang="en-US" altLang="zh-CN" sz="2400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届</a:t>
            </a:r>
            <a:endParaRPr lang="en-US" altLang="zh-CN" sz="2400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嘉</a:t>
            </a:r>
            <a:endParaRPr lang="en-US" altLang="zh-CN" sz="2400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宾</a:t>
            </a:r>
            <a:endParaRPr lang="en-US" altLang="zh-CN" sz="2400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一</a:t>
            </a:r>
            <a:endParaRPr lang="en-US" altLang="zh-CN" sz="2400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览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82" name="矩形 81"/>
          <p:cNvSpPr/>
          <p:nvPr/>
        </p:nvSpPr>
        <p:spPr>
          <a:xfrm rot="5400000">
            <a:off x="5921634" y="6111867"/>
            <a:ext cx="16161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cap="all" dirty="0">
                <a:solidFill>
                  <a:srgbClr val="ACAC9D"/>
                </a:solidFill>
                <a:latin typeface="Arial" panose="020B0604020202020204" pitchFamily="34" charset="0"/>
              </a:rPr>
              <a:t>Industry Authority</a:t>
            </a:r>
            <a:endParaRPr lang="en-US" altLang="zh-CN" sz="1000" cap="all" dirty="0" smtClean="0">
              <a:solidFill>
                <a:srgbClr val="ACAC9D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6563845" y="5515109"/>
            <a:ext cx="0" cy="22015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171256" y="4397896"/>
            <a:ext cx="104775" cy="104775"/>
          </a:xfrm>
          <a:prstGeom prst="rect">
            <a:avLst/>
          </a:prstGeom>
          <a:solidFill>
            <a:srgbClr val="2C4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171255" y="4727084"/>
            <a:ext cx="104775" cy="104775"/>
          </a:xfrm>
          <a:prstGeom prst="rect">
            <a:avLst/>
          </a:prstGeom>
          <a:solidFill>
            <a:srgbClr val="D2D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9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 75"/>
          <p:cNvSpPr txBox="1"/>
          <p:nvPr/>
        </p:nvSpPr>
        <p:spPr>
          <a:xfrm>
            <a:off x="374737" y="1804300"/>
            <a:ext cx="1643399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2020.07.30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周四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剪去对角的矩形 48"/>
          <p:cNvSpPr/>
          <p:nvPr/>
        </p:nvSpPr>
        <p:spPr>
          <a:xfrm>
            <a:off x="4676147" y="10843720"/>
            <a:ext cx="3280666" cy="283432"/>
          </a:xfrm>
          <a:prstGeom prst="snip2DiagRect">
            <a:avLst/>
          </a:prstGeom>
          <a:solidFill>
            <a:srgbClr val="19A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698267" y="10850153"/>
            <a:ext cx="1951175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2020.07.10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周五）全天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DDB3900-5686-8347-991B-F6B7E7409726}"/>
              </a:ext>
            </a:extLst>
          </p:cNvPr>
          <p:cNvSpPr txBox="1"/>
          <p:nvPr/>
        </p:nvSpPr>
        <p:spPr>
          <a:xfrm>
            <a:off x="367915" y="2147750"/>
            <a:ext cx="3283890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5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09:00-09:10     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大会主办方致辞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09:10-09:45     </a:t>
            </a:r>
          </a:p>
          <a:p>
            <a:pPr>
              <a:lnSpc>
                <a:spcPts val="1500"/>
              </a:lnSpc>
            </a:pP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公共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事件对全球经济影响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分析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疫情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加速全球供应链重塑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“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黑天鹅”冲击“灰犀牛”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经济遭受“内外夹击”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造纸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行业是否正式进入周期性底部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2020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年全球经济与造纸行业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展望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09:45-10:15   </a:t>
            </a: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中国造纸行业发展现状及宏观政策分析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造纸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行业政策分析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疫情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下的造纸行业分析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限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塑令对国内造纸行业影响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展望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10:15-10:30</a:t>
            </a: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大宗商品价格评估的意义及卓创估价战略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10:30-10:55</a:t>
            </a: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全球浆纸市场供需分析及展望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全球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木浆产业的核心逻辑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复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盘历史全球浆纸极端行情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全球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边际因素分析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期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现关联性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分析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10:55-11:25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纸浆期货</a:t>
            </a:r>
            <a:r>
              <a:rPr lang="en-US" altLang="zh-C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—</a:t>
            </a: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有效避险工</a:t>
            </a:r>
            <a:r>
              <a:rPr lang="zh-CN" alt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具</a:t>
            </a:r>
            <a:endParaRPr lang="en-US" altLang="zh-CN" sz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11:25-11:55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纸浆系市场运行情况分析及展望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木浆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产业结构及核心矛盾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疫情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拐点前后浆价如何演绎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探寻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未来市场新增长点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下半年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市场趋势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展望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13:30-14:00     </a:t>
            </a: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中国文化印刷纸行业运行情况分析及展望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文化印刷纸供需格局分析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线上办公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/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教学给文化用纸带来新挑战  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文化印刷纸市场发展前景分析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88271" y="2453752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88271" y="3982279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88271" y="5112453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88271" y="5708473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88271" y="7029738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88271" y="7607651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88271" y="8917634"/>
            <a:ext cx="324027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8DDB3900-5686-8347-991B-F6B7E7409726}"/>
              </a:ext>
            </a:extLst>
          </p:cNvPr>
          <p:cNvSpPr txBox="1"/>
          <p:nvPr/>
        </p:nvSpPr>
        <p:spPr>
          <a:xfrm>
            <a:off x="3956993" y="1796377"/>
            <a:ext cx="3420837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altLang="zh-CN" sz="11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14:00-14:30  </a:t>
            </a: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中国生活用纸行业发展现状及展望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生活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用纸你想象不到的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2015-2020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海外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生活用纸缘何“疯狂抢购”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我国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生活用纸发展前景可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期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14:30-15:00</a:t>
            </a: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家电行业发展迈入新阶段　纸包装需求前景展望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白色家电行业发展如火如荼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白色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家电未来发展新思路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白色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家电换绿装，纸包装需求可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期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15:00-15:30</a:t>
            </a: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废纸系市场运行情况分析及展望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废纸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底部价格何在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2020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年废纸进口量预测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疫情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拐点后废纸价格走势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成品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纸新投产产能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下半年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市场趋势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展望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15:30-16:00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中国快递行业迅猛发展对包装用纸的影响及趋势展望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新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交易模式催生物流行业发展 物流包装相关政策“面面观”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物流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包装发展现状、存在问题与未来趋势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线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上交易助推快递行业发展 塑料、金属及纸包装的擂台之战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“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限塑令”背景下纸包装行业的优势及应用展望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16:00-16:30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中国食品高质量发展，食品包装行业发展出现新趋势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食品行业发展的契机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食品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行业推行绿色包装，助力纸包装需求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全民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网络化之下的食品制造业发展之</a:t>
            </a: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路</a:t>
            </a: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altLang="zh-CN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16:30-17:00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中国日化行业现状及发展趋势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新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零售 新商业 新动能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日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化行业对国内包装用纸市场需求影响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日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Han Sans CN" panose="020B0500000000000000" pitchFamily="34" charset="-128"/>
                <a:cs typeface="Arial" panose="020B0604020202020204" pitchFamily="34" charset="0"/>
              </a:rPr>
              <a:t>化行业新消费时代下的增长路径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Source Han Sans CN" panose="020B05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024801" y="3059559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024801" y="4230221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024801" y="5760917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024801" y="7641523"/>
            <a:ext cx="324027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024801" y="8982604"/>
            <a:ext cx="324027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2170339" y="688900"/>
            <a:ext cx="2962932" cy="753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20000"/>
              </a:lnSpc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大会议题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854946" y="1456364"/>
            <a:ext cx="15937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cap="all" dirty="0" smtClean="0">
                <a:solidFill>
                  <a:srgbClr val="ACAC9D"/>
                </a:solidFill>
                <a:latin typeface="Arial" panose="020B0604020202020204" pitchFamily="34" charset="0"/>
              </a:rPr>
              <a:t>Conference topics</a:t>
            </a:r>
            <a:endParaRPr lang="en-US" altLang="zh-CN" sz="1000" cap="all" dirty="0" smtClean="0">
              <a:solidFill>
                <a:srgbClr val="ACAC9D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2954332" y="1461181"/>
            <a:ext cx="139493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7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430525" y="979576"/>
            <a:ext cx="1212215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参会回执</a:t>
            </a:r>
            <a:endParaRPr lang="zh-CN" sz="1100" dirty="0">
              <a:solidFill>
                <a:srgbClr val="00B0F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1416836" y="1064031"/>
            <a:ext cx="143510" cy="179705"/>
          </a:xfrm>
          <a:prstGeom prst="chevron">
            <a:avLst/>
          </a:prstGeom>
          <a:solidFill>
            <a:srgbClr val="00B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885"/>
              </p:ext>
            </p:extLst>
          </p:nvPr>
        </p:nvGraphicFramePr>
        <p:xfrm>
          <a:off x="430525" y="1419834"/>
          <a:ext cx="6734773" cy="83987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2715"/>
                <a:gridCol w="1168308"/>
                <a:gridCol w="1355975"/>
                <a:gridCol w="1305603"/>
                <a:gridCol w="1312172"/>
              </a:tblGrid>
              <a:tr h="644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企业名称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（暨开发票名称）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16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企业经营产品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13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企业性质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□国际贸易企业</a:t>
                      </a: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□国内生产企业</a:t>
                      </a: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□国内贸易企业</a:t>
                      </a: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□物流企业</a:t>
                      </a:r>
                      <a:endParaRPr lang="zh-CN" altLang="zh-CN" sz="1050" kern="100" dirty="0" smtClean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□下游用户</a:t>
                      </a: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□加工企业</a:t>
                      </a: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□第三方</a:t>
                      </a: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 </a:t>
                      </a:r>
                      <a:r>
                        <a:rPr lang="zh-CN" altLang="zh-CN" sz="1050" kern="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□其他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65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通讯地址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（发票邮寄地址）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邮 编</a:t>
                      </a:r>
                      <a:endParaRPr lang="zh-CN" sz="1050" kern="120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人员信息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参会代表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参会代表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参会代表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75565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050" kern="120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参会代表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姓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名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性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别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</a:t>
                      </a:r>
                      <a:endParaRPr lang="zh-CN" alt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</a:t>
                      </a:r>
                      <a:endParaRPr lang="zh-CN" alt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男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女</a:t>
                      </a:r>
                      <a:endParaRPr lang="zh-CN" alt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职务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职称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联系电话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传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真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手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机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汇款时间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2019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 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_ _</a:t>
                      </a:r>
                      <a:r>
                        <a:rPr lang="zh-CN" alt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月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_  </a:t>
                      </a:r>
                      <a:r>
                        <a:rPr lang="zh-CN" alt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_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日；共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_ </a:t>
                      </a:r>
                      <a:r>
                        <a:rPr lang="zh-CN" alt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位参会，金额共计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</a:t>
                      </a:r>
                      <a:r>
                        <a:rPr lang="zh-CN" alt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</a:t>
                      </a: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_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18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您想邀约的客户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228600" algn="ctr" defTabSz="5759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836811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收费标准：会费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RMB</a:t>
                      </a:r>
                      <a:r>
                        <a:rPr 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3000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（含资料费、 餐饮费、专家咨询费、场地</a:t>
                      </a:r>
                      <a:r>
                        <a:rPr lang="zh-CN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费等</a:t>
                      </a:r>
                      <a:r>
                        <a:rPr 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                                   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付款说明：根据我司财务制度，请您在回传回执后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个工作日内办理付款，并将汇款底单传真至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0533-6294000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，款到后我们根据您的要求给您邮寄正式发票，或带至会议现场。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汇款方式：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收款单位：山东卓创资讯股份有限公司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开户行：中国农业银行股份有限公司淄博</a:t>
                      </a:r>
                      <a:r>
                        <a:rPr lang="zh-CN" altLang="en-US" sz="1050" dirty="0" smtClean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高新技术产业开发区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支行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帐  号：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2561 01040 0464 32</a:t>
                      </a: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56598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商业合作方式：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全程协办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晚宴赞助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大型展板广告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签到台背景板 </a:t>
                      </a:r>
                      <a:r>
                        <a:rPr lang="en-US" altLang="zh-CN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5.</a:t>
                      </a:r>
                      <a:r>
                        <a:rPr lang="zh-CN" altLang="en-US" sz="1050" dirty="0"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会刊彩页宣传</a:t>
                      </a:r>
                      <a:endParaRPr lang="zh-CN" sz="1050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0185" marR="5018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415535" y="1340471"/>
            <a:ext cx="2383083" cy="3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往届参会企业</a:t>
            </a:r>
            <a:endParaRPr lang="zh-CN" sz="1100" dirty="0">
              <a:solidFill>
                <a:srgbClr val="00B0F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1797892" y="1422075"/>
            <a:ext cx="143510" cy="179705"/>
          </a:xfrm>
          <a:prstGeom prst="chevron">
            <a:avLst/>
          </a:prstGeom>
          <a:solidFill>
            <a:srgbClr val="00B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77280"/>
              </p:ext>
            </p:extLst>
          </p:nvPr>
        </p:nvGraphicFramePr>
        <p:xfrm>
          <a:off x="415533" y="1764989"/>
          <a:ext cx="6716786" cy="8332198"/>
        </p:xfrm>
        <a:graphic>
          <a:graphicData uri="http://schemas.openxmlformats.org/drawingml/2006/table">
            <a:tbl>
              <a:tblPr/>
              <a:tblGrid>
                <a:gridCol w="2074545"/>
                <a:gridCol w="1223238"/>
                <a:gridCol w="2137910"/>
                <a:gridCol w="1281093"/>
              </a:tblGrid>
              <a:tr h="29894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职位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职位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厦门建发纸业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企业发展部经理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广州松下空调器有限公司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总监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上海期货交易所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商品二部 高级经理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澧县宝瑞再生资源有限公司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董事长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广东省造纸行业协会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联合会主席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上海瀚骏国际贸易有限公司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中国造纸协会生活用纸委员会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秘书长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亚太森博（山东）浆纸有限公司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市场部经理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生态环境部环境规划院政策研究室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副主任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宁波恒逸实业有限公司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亚太森博（广东）纸业有限公司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纸张市场高级分析师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上海伊藤忠商事有限公司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博西家用电器投资（中国）有限公司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采购主管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深圳市凯丰投资管理有限公司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研究员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中国包联纸委会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常务副主任兼秘书长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农夫山泉股份有限公司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价格工程师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广东省造纸协会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秘书长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统一企业（中国）投资有限公司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采购经理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山鹰国际控股股份公司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战略部总监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厦门象屿速传供应链发展股份有限公司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业务经理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五矿经易期货有限公司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研究员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天津国慧国际贸易有限公司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杭州秉信环保包装有限公司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诺力昂化学品有限公司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杭州顶正包材有限公司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统购主管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Central National Asia Limited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杭州富杰废品回收有限公司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浙江年丰纸业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重庆奕帆再生资源回收有限公司 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西安鲁汇贸易有限公司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河北省邢台市平乡县张田庄熟料造纸厂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中国林产工业有限公司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宁波亚洲浆纸业有限公司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市场分析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江门市骏通建材科技有限公司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采购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瑞士信贷（香港）有限公司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副总裁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信易废纸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青县龙江纸业有限责任公司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浙江省化工进出口有限公司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德州九达物资有限公司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中冶纸业银河有限公司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市场部经理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华泰期货有限公司 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纸浆研究员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湖北劲牌保健酒业有限公司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采购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柳州市永茂造纸厂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云南云景林纸股份有限公司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副总经理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亳州龙利再生资源回收有限公司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董事长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杭州找包材有限公司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东莞市日泰纸业有限公司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希悦尔（中国）有限公司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助理华东区域经理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山东纸天下纸业有限公司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晋江昌盛汇纸业有限责任公司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华润怡宝饮料（中国）有限公司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山东晨鸣纸业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市场部经理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珠海金鸡化工有限公司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常务副总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山东太阳纸业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董秘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建发物流（广州）有限公司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业务经理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广东美的集团股份有限公司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采购中心精益链部长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海通证券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轻工制造行业分析师 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维达纸业（中国）有限公司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木浆采购经理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北大方正物产集团有限公司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金光纸业（中国）投资有限公司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市场总监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祥恒（莆田）包装有限公司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供应链总监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励展博览集团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销售主任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加林贸易（上海）有限公司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纸去哪儿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采购总监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浙江永安国油能源有限公司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万国纸业太阳白卡纸有限公司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市场部经理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西部证券股份有限公司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高级分析师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大河纸业有限公司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市场调研专员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台州森林造纸有限公司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山东斯道拉恩索华泰纸业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企业商情经理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德州平原汇胜纸业有有限公司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业务经理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河南省龙源纸业股份有限公司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销售总经理</a:t>
                      </a:r>
                    </a:p>
                  </a:txBody>
                  <a:tcPr marL="6864" marR="6864" marT="6864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1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816A88-CE43-4306-B984-30ED1325AA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" y="-1"/>
            <a:ext cx="7494543" cy="106918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97F0A97-113A-4C29-BCF7-E1DA6ADF18CB}"/>
              </a:ext>
            </a:extLst>
          </p:cNvPr>
          <p:cNvSpPr txBox="1"/>
          <p:nvPr/>
        </p:nvSpPr>
        <p:spPr>
          <a:xfrm>
            <a:off x="4300482" y="1441934"/>
            <a:ext cx="1538883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椅背广告赞助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9D28885-9E0A-478B-A810-DC474174AA31}"/>
              </a:ext>
            </a:extLst>
          </p:cNvPr>
          <p:cNvSpPr/>
          <p:nvPr/>
        </p:nvSpPr>
        <p:spPr>
          <a:xfrm>
            <a:off x="4052813" y="2309964"/>
            <a:ext cx="3070218" cy="10618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是指会场座椅背面上的广告，具有大范围覆盖、强制性接触、强烈的视觉色彩冲击的特点。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xmlns="" id="{4CE48A28-4F8D-4B8F-ABB0-1DF9923AB1CD}"/>
              </a:ext>
            </a:extLst>
          </p:cNvPr>
          <p:cNvSpPr/>
          <p:nvPr/>
        </p:nvSpPr>
        <p:spPr>
          <a:xfrm>
            <a:off x="4052813" y="1547729"/>
            <a:ext cx="166255" cy="207571"/>
          </a:xfrm>
          <a:prstGeom prst="chevron">
            <a:avLst/>
          </a:prstGeom>
          <a:solidFill>
            <a:srgbClr val="EB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4ECC9A9-BFA6-45E7-A5AA-9AC15A24C80E}"/>
              </a:ext>
            </a:extLst>
          </p:cNvPr>
          <p:cNvSpPr txBox="1"/>
          <p:nvPr/>
        </p:nvSpPr>
        <p:spPr>
          <a:xfrm>
            <a:off x="1495695" y="3807161"/>
            <a:ext cx="240173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胸牌</a:t>
            </a:r>
            <a:r>
              <a:rPr lang="en-US" altLang="zh-CN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挂绳赞助商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2547CFB-8F9F-40E8-85EC-DF29CDD06900}"/>
              </a:ext>
            </a:extLst>
          </p:cNvPr>
          <p:cNvSpPr/>
          <p:nvPr/>
        </p:nvSpPr>
        <p:spPr>
          <a:xfrm>
            <a:off x="559346" y="4618921"/>
            <a:ext cx="3089738" cy="10618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参会嘉宾胸牌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挂绳独家印制企业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，具有大范围覆盖、强制性接触、强烈的视觉色彩冲击的特点。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V 形 11">
            <a:extLst>
              <a:ext uri="{FF2B5EF4-FFF2-40B4-BE49-F238E27FC236}">
                <a16:creationId xmlns:a16="http://schemas.microsoft.com/office/drawing/2014/main" xmlns="" id="{30134E9A-3FAF-41B3-8D4D-976D505FCA55}"/>
              </a:ext>
            </a:extLst>
          </p:cNvPr>
          <p:cNvSpPr/>
          <p:nvPr/>
        </p:nvSpPr>
        <p:spPr>
          <a:xfrm rot="10800000">
            <a:off x="3475119" y="3903430"/>
            <a:ext cx="166255" cy="207571"/>
          </a:xfrm>
          <a:prstGeom prst="chevron">
            <a:avLst/>
          </a:prstGeom>
          <a:solidFill>
            <a:srgbClr val="EB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361CACC-6263-4772-89CA-E8C41B9496E8}"/>
              </a:ext>
            </a:extLst>
          </p:cNvPr>
          <p:cNvSpPr txBox="1"/>
          <p:nvPr/>
        </p:nvSpPr>
        <p:spPr>
          <a:xfrm>
            <a:off x="4300482" y="5937734"/>
            <a:ext cx="102592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展台赞助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5E1406E-44F7-4654-B39D-0C486C203E88}"/>
              </a:ext>
            </a:extLst>
          </p:cNvPr>
          <p:cNvSpPr/>
          <p:nvPr/>
        </p:nvSpPr>
        <p:spPr>
          <a:xfrm>
            <a:off x="4052813" y="6867436"/>
            <a:ext cx="30702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组办方为企业提供相关区域设置专属展区，是企业宣传的绝佳之选。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箭头: V 形 17">
            <a:extLst>
              <a:ext uri="{FF2B5EF4-FFF2-40B4-BE49-F238E27FC236}">
                <a16:creationId xmlns:a16="http://schemas.microsoft.com/office/drawing/2014/main" xmlns="" id="{A3D1CF45-68D5-4E16-8E87-0B8379974496}"/>
              </a:ext>
            </a:extLst>
          </p:cNvPr>
          <p:cNvSpPr/>
          <p:nvPr/>
        </p:nvSpPr>
        <p:spPr>
          <a:xfrm>
            <a:off x="4052813" y="6043529"/>
            <a:ext cx="166255" cy="207571"/>
          </a:xfrm>
          <a:prstGeom prst="chevron">
            <a:avLst/>
          </a:prstGeom>
          <a:solidFill>
            <a:srgbClr val="EB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324DA60-348A-425C-9DA5-981BAAB05A08}"/>
              </a:ext>
            </a:extLst>
          </p:cNvPr>
          <p:cNvSpPr txBox="1"/>
          <p:nvPr/>
        </p:nvSpPr>
        <p:spPr>
          <a:xfrm>
            <a:off x="1004310" y="8047745"/>
            <a:ext cx="35115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礼品</a:t>
            </a:r>
            <a:r>
              <a:rPr lang="en-US" altLang="zh-CN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插袋资料赞助商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484A13F7-BE68-41B5-BB4F-EC57FDDD67F0}"/>
              </a:ext>
            </a:extLst>
          </p:cNvPr>
          <p:cNvSpPr/>
          <p:nvPr/>
        </p:nvSpPr>
        <p:spPr>
          <a:xfrm>
            <a:off x="559346" y="8859505"/>
            <a:ext cx="3089738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大会资料袋中放入企业宣传册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参会嘉宾人手一份并会长期保留。具有大范围覆盖、强制性接触的特点。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ctr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箭头: V 形 20">
            <a:extLst>
              <a:ext uri="{FF2B5EF4-FFF2-40B4-BE49-F238E27FC236}">
                <a16:creationId xmlns:a16="http://schemas.microsoft.com/office/drawing/2014/main" xmlns="" id="{3E592D65-B4A1-43FE-B176-5EA5FFBB726B}"/>
              </a:ext>
            </a:extLst>
          </p:cNvPr>
          <p:cNvSpPr/>
          <p:nvPr/>
        </p:nvSpPr>
        <p:spPr>
          <a:xfrm rot="10800000">
            <a:off x="3475119" y="8144015"/>
            <a:ext cx="166255" cy="207571"/>
          </a:xfrm>
          <a:prstGeom prst="chevron">
            <a:avLst/>
          </a:prstGeom>
          <a:solidFill>
            <a:srgbClr val="EB5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8BC5A816-A07A-43EE-A3FF-B0EF3463CE20}"/>
              </a:ext>
            </a:extLst>
          </p:cNvPr>
          <p:cNvSpPr txBox="1"/>
          <p:nvPr/>
        </p:nvSpPr>
        <p:spPr>
          <a:xfrm>
            <a:off x="4052813" y="1817188"/>
            <a:ext cx="2401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赞助名额：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独家</a:t>
            </a:r>
            <a:endParaRPr lang="en-US" altLang="zh-CN" sz="1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AC22B1C-EF92-4B1A-AEF2-043B915325D4}"/>
              </a:ext>
            </a:extLst>
          </p:cNvPr>
          <p:cNvSpPr txBox="1"/>
          <p:nvPr/>
        </p:nvSpPr>
        <p:spPr>
          <a:xfrm>
            <a:off x="1239643" y="4160432"/>
            <a:ext cx="2401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赞助名额：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独家</a:t>
            </a:r>
            <a:endParaRPr lang="en-US" altLang="zh-CN" sz="1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E6F60C08-45E4-4194-84A7-07FDFF6AEFA1}"/>
              </a:ext>
            </a:extLst>
          </p:cNvPr>
          <p:cNvSpPr txBox="1"/>
          <p:nvPr/>
        </p:nvSpPr>
        <p:spPr>
          <a:xfrm>
            <a:off x="4052813" y="6287044"/>
            <a:ext cx="2401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赞助名额：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不限</a:t>
            </a:r>
            <a:endParaRPr lang="en-US" altLang="zh-CN" sz="1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3B18D446-8DBF-4A0A-A354-9CEFFD1EEC25}"/>
              </a:ext>
            </a:extLst>
          </p:cNvPr>
          <p:cNvSpPr txBox="1"/>
          <p:nvPr/>
        </p:nvSpPr>
        <p:spPr>
          <a:xfrm>
            <a:off x="1209561" y="8379096"/>
            <a:ext cx="2401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赞助名额：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 </a:t>
            </a:r>
            <a:r>
              <a:rPr lang="en-US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zh-CN" sz="1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2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559675" cy="106918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1E42FCB-C502-405D-9860-98FF85C532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37" y="324876"/>
            <a:ext cx="7316000" cy="4096188"/>
          </a:xfrm>
          <a:prstGeom prst="rect">
            <a:avLst/>
          </a:prstGeom>
        </p:spPr>
      </p:pic>
      <p:grpSp>
        <p:nvGrpSpPr>
          <p:cNvPr id="25" name="组 24">
            <a:extLst>
              <a:ext uri="{FF2B5EF4-FFF2-40B4-BE49-F238E27FC236}">
                <a16:creationId xmlns:a16="http://schemas.microsoft.com/office/drawing/2014/main" xmlns="" id="{98B81788-6EBA-4542-8A73-B19D7F332364}"/>
              </a:ext>
            </a:extLst>
          </p:cNvPr>
          <p:cNvGrpSpPr/>
          <p:nvPr/>
        </p:nvGrpSpPr>
        <p:grpSpPr>
          <a:xfrm>
            <a:off x="2811156" y="1375015"/>
            <a:ext cx="1937362" cy="1937359"/>
            <a:chOff x="3652675" y="1897921"/>
            <a:chExt cx="1675601" cy="1675599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7A79A6F4-1136-498D-AD73-AFEBC8728310}"/>
                </a:ext>
              </a:extLst>
            </p:cNvPr>
            <p:cNvSpPr/>
            <p:nvPr/>
          </p:nvSpPr>
          <p:spPr>
            <a:xfrm>
              <a:off x="3652675" y="1897921"/>
              <a:ext cx="1675601" cy="167559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91A83B05-F7FE-4C34-9B3E-917D86028ED6}"/>
                </a:ext>
              </a:extLst>
            </p:cNvPr>
            <p:cNvSpPr/>
            <p:nvPr/>
          </p:nvSpPr>
          <p:spPr>
            <a:xfrm>
              <a:off x="3744819" y="1988432"/>
              <a:ext cx="1494582" cy="149457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endParaRPr kumimoji="1"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charset="-122"/>
                <a:ea typeface="微软雅黑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22B372B-A28E-4CDC-A8AA-FBC2D2CEE08B}"/>
              </a:ext>
            </a:extLst>
          </p:cNvPr>
          <p:cNvSpPr txBox="1"/>
          <p:nvPr/>
        </p:nvSpPr>
        <p:spPr>
          <a:xfrm>
            <a:off x="3292707" y="2339364"/>
            <a:ext cx="925135" cy="2079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charset="-122"/>
                <a:ea typeface="微软雅黑" charset="-122"/>
              </a:rPr>
              <a:t>PARTNERS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6CC91690-3C78-4B69-949F-D550F3493B5C}"/>
              </a:ext>
            </a:extLst>
          </p:cNvPr>
          <p:cNvSpPr txBox="1"/>
          <p:nvPr/>
        </p:nvSpPr>
        <p:spPr>
          <a:xfrm>
            <a:off x="3194529" y="2040594"/>
            <a:ext cx="114942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合作伙伴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62491B13-C55A-45DD-93D6-BDFAB0DC5AF0}"/>
              </a:ext>
            </a:extLst>
          </p:cNvPr>
          <p:cNvSpPr txBox="1"/>
          <p:nvPr/>
        </p:nvSpPr>
        <p:spPr>
          <a:xfrm>
            <a:off x="3152346" y="2507473"/>
            <a:ext cx="1254981" cy="6871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强企业中的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287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家与卓创资讯建立合作关系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87DA0944-AC68-42F1-A345-B83AC131F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lum bright="15000" contras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516" y="1647749"/>
            <a:ext cx="503517" cy="36529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856D0D5A-C23C-44B9-BA15-BAAFC6385FB7}"/>
              </a:ext>
            </a:extLst>
          </p:cNvPr>
          <p:cNvSpPr txBox="1"/>
          <p:nvPr/>
        </p:nvSpPr>
        <p:spPr>
          <a:xfrm>
            <a:off x="577105" y="7649824"/>
            <a:ext cx="1025922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000" b="1" dirty="0">
                <a:solidFill>
                  <a:srgbClr val="FF6A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商务联系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094" y="4921358"/>
            <a:ext cx="1905000" cy="190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371" y="4918772"/>
            <a:ext cx="1905000" cy="1905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1DFD110E-F2F7-4640-8BC0-3B872694C167}"/>
              </a:ext>
            </a:extLst>
          </p:cNvPr>
          <p:cNvSpPr/>
          <p:nvPr/>
        </p:nvSpPr>
        <p:spPr>
          <a:xfrm>
            <a:off x="1828023" y="6953081"/>
            <a:ext cx="161533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会友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官方订阅号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DFD110E-F2F7-4640-8BC0-3B872694C167}"/>
              </a:ext>
            </a:extLst>
          </p:cNvPr>
          <p:cNvSpPr/>
          <p:nvPr/>
        </p:nvSpPr>
        <p:spPr>
          <a:xfrm>
            <a:off x="4235948" y="6953080"/>
            <a:ext cx="206806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卓创服务号：</a:t>
            </a:r>
            <a:r>
              <a:rPr lang="en-US" altLang="zh-CN"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scigroup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/>
              <a:t> </a:t>
            </a:r>
            <a:endParaRPr lang="zh-CN" altLang="zh-CN" sz="1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47D7AF2-5E3F-4B00-8944-4FF37EACB74C}"/>
              </a:ext>
            </a:extLst>
          </p:cNvPr>
          <p:cNvSpPr/>
          <p:nvPr/>
        </p:nvSpPr>
        <p:spPr>
          <a:xfrm>
            <a:off x="574319" y="7997904"/>
            <a:ext cx="2024913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contacts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DFD110E-F2F7-4640-8BC0-3B872694C167}"/>
              </a:ext>
            </a:extLst>
          </p:cNvPr>
          <p:cNvSpPr/>
          <p:nvPr/>
        </p:nvSpPr>
        <p:spPr>
          <a:xfrm>
            <a:off x="574319" y="8380599"/>
            <a:ext cx="6336630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：韩蕊  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M:18560299359 (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微信同号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  E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hanrui@sci99.com</a:t>
            </a: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4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14898</TotalTime>
  <Words>1771</Words>
  <Application>Microsoft Office PowerPoint</Application>
  <PresentationFormat>自定义</PresentationFormat>
  <Paragraphs>392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Source Han Sans CN</vt:lpstr>
      <vt:lpstr>SimHei</vt:lpstr>
      <vt:lpstr>SimHei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唐军</dc:creator>
  <cp:lastModifiedBy>韩蕊</cp:lastModifiedBy>
  <cp:revision>1178</cp:revision>
  <cp:lastPrinted>2016-01-19T05:32:44Z</cp:lastPrinted>
  <dcterms:created xsi:type="dcterms:W3CDTF">2015-06-01T00:52:53Z</dcterms:created>
  <dcterms:modified xsi:type="dcterms:W3CDTF">2020-05-15T09:46:49Z</dcterms:modified>
</cp:coreProperties>
</file>