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8"/>
  </p:notesMasterIdLst>
  <p:handoutMasterIdLst>
    <p:handoutMasterId r:id="rId9"/>
  </p:handoutMasterIdLst>
  <p:sldIdLst>
    <p:sldId id="282" r:id="rId2"/>
    <p:sldId id="284" r:id="rId3"/>
    <p:sldId id="285" r:id="rId4"/>
    <p:sldId id="272" r:id="rId5"/>
    <p:sldId id="280" r:id="rId6"/>
    <p:sldId id="281" r:id="rId7"/>
  </p:sldIdLst>
  <p:sldSz cx="7559675" cy="10691813"/>
  <p:notesSz cx="6669088" cy="9926638"/>
  <p:defaultTextStyle>
    <a:defPPr>
      <a:defRPr lang="zh-CN"/>
    </a:defPPr>
    <a:lvl1pPr algn="l" defTabSz="912813"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5613" indent="1588" algn="l" defTabSz="912813"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2813" indent="1588" algn="l" defTabSz="912813"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0013" indent="1588" algn="l" defTabSz="912813"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7213" indent="1588" algn="l" defTabSz="912813"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368">
          <p15:clr>
            <a:srgbClr val="A4A3A4"/>
          </p15:clr>
        </p15:guide>
        <p15:guide id="2" pos="238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365"/>
    <a:srgbClr val="02153B"/>
    <a:srgbClr val="054D95"/>
    <a:srgbClr val="5989B9"/>
    <a:srgbClr val="06183C"/>
    <a:srgbClr val="0D5198"/>
    <a:srgbClr val="298FBF"/>
    <a:srgbClr val="CF0B88"/>
    <a:srgbClr val="316BB7"/>
    <a:srgbClr val="268D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269D01E-BC32-4049-B463-5C60D7B0CCD2}" styleName="主题样式 2 - 强调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17" autoAdjust="0"/>
    <p:restoredTop sz="94470" autoAdjust="0"/>
  </p:normalViewPr>
  <p:slideViewPr>
    <p:cSldViewPr snapToGrid="0">
      <p:cViewPr>
        <p:scale>
          <a:sx n="112" d="100"/>
          <a:sy n="112" d="100"/>
        </p:scale>
        <p:origin x="-690" y="-3468"/>
      </p:cViewPr>
      <p:guideLst>
        <p:guide orient="horz" pos="3368"/>
        <p:guide pos="2381"/>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notesViewPr>
    <p:cSldViewPr snapToGrid="0">
      <p:cViewPr varScale="1">
        <p:scale>
          <a:sx n="81" d="100"/>
          <a:sy n="81" d="100"/>
        </p:scale>
        <p:origin x="402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D3253974-A5C1-429A-B6DA-C1346E60744A}" type="datetimeFigureOut">
              <a:rPr lang="zh-CN" altLang="en-US" smtClean="0"/>
              <a:t>2020/10/30</a:t>
            </a:fld>
            <a:endParaRPr lang="zh-CN" altLang="en-US"/>
          </a:p>
        </p:txBody>
      </p:sp>
      <p:sp>
        <p:nvSpPr>
          <p:cNvPr id="4" name="页脚占位符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59668D33-06A2-4CEC-BCC3-2977FD575A1C}" type="slidenum">
              <a:rPr lang="zh-CN" altLang="en-US" smtClean="0"/>
              <a:t>‹#›</a:t>
            </a:fld>
            <a:endParaRPr lang="zh-CN" altLang="en-US"/>
          </a:p>
        </p:txBody>
      </p:sp>
    </p:spTree>
    <p:extLst>
      <p:ext uri="{BB962C8B-B14F-4D97-AF65-F5344CB8AC3E}">
        <p14:creationId xmlns:p14="http://schemas.microsoft.com/office/powerpoint/2010/main" val="932977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889250" cy="498475"/>
          </a:xfrm>
          <a:prstGeom prst="rect">
            <a:avLst/>
          </a:prstGeom>
        </p:spPr>
        <p:txBody>
          <a:bodyPr vert="horz" lIns="91440" tIns="45720" rIns="91440" bIns="45720" rtlCol="0"/>
          <a:lstStyle>
            <a:lvl1pPr algn="l" defTabSz="914373"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778250" y="0"/>
            <a:ext cx="2889250" cy="498475"/>
          </a:xfrm>
          <a:prstGeom prst="rect">
            <a:avLst/>
          </a:prstGeom>
        </p:spPr>
        <p:txBody>
          <a:bodyPr vert="horz" lIns="91440" tIns="45720" rIns="91440" bIns="45720" rtlCol="0"/>
          <a:lstStyle>
            <a:lvl1pPr algn="r" defTabSz="914373" eaLnBrk="1" fontAlgn="auto" hangingPunct="1">
              <a:spcBef>
                <a:spcPts val="0"/>
              </a:spcBef>
              <a:spcAft>
                <a:spcPts val="0"/>
              </a:spcAft>
              <a:defRPr sz="1200">
                <a:latin typeface="+mn-lt"/>
                <a:ea typeface="+mn-ea"/>
              </a:defRPr>
            </a:lvl1pPr>
          </a:lstStyle>
          <a:p>
            <a:pPr>
              <a:defRPr/>
            </a:pPr>
            <a:fld id="{01940AFF-26D4-4D2D-9612-0DEE15D64C31}" type="datetimeFigureOut">
              <a:rPr lang="zh-CN" altLang="en-US"/>
              <a:pPr>
                <a:defRPr/>
              </a:pPr>
              <a:t>2020/10/30</a:t>
            </a:fld>
            <a:endParaRPr lang="zh-CN" altLang="en-US"/>
          </a:p>
        </p:txBody>
      </p:sp>
      <p:sp>
        <p:nvSpPr>
          <p:cNvPr id="4" name="幻灯片图像占位符 3"/>
          <p:cNvSpPr>
            <a:spLocks noGrp="1" noRot="1" noChangeAspect="1"/>
          </p:cNvSpPr>
          <p:nvPr>
            <p:ph type="sldImg" idx="2"/>
          </p:nvPr>
        </p:nvSpPr>
        <p:spPr>
          <a:xfrm>
            <a:off x="2151063" y="1241425"/>
            <a:ext cx="2366962" cy="3349625"/>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428163"/>
            <a:ext cx="2889250" cy="498475"/>
          </a:xfrm>
          <a:prstGeom prst="rect">
            <a:avLst/>
          </a:prstGeom>
        </p:spPr>
        <p:txBody>
          <a:bodyPr vert="horz" lIns="91440" tIns="45720" rIns="91440" bIns="45720" rtlCol="0" anchor="b"/>
          <a:lstStyle>
            <a:lvl1pPr algn="l" defTabSz="914373"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778250" y="9428163"/>
            <a:ext cx="2889250" cy="498475"/>
          </a:xfrm>
          <a:prstGeom prst="rect">
            <a:avLst/>
          </a:prstGeom>
        </p:spPr>
        <p:txBody>
          <a:bodyPr vert="horz" lIns="91440" tIns="45720" rIns="91440" bIns="45720" rtlCol="0" anchor="b"/>
          <a:lstStyle>
            <a:lvl1pPr algn="r" defTabSz="914373" eaLnBrk="1" fontAlgn="auto" hangingPunct="1">
              <a:spcBef>
                <a:spcPts val="0"/>
              </a:spcBef>
              <a:spcAft>
                <a:spcPts val="0"/>
              </a:spcAft>
              <a:defRPr sz="1200">
                <a:latin typeface="+mn-lt"/>
                <a:ea typeface="+mn-ea"/>
              </a:defRPr>
            </a:lvl1pPr>
          </a:lstStyle>
          <a:p>
            <a:pPr>
              <a:defRPr/>
            </a:pPr>
            <a:fld id="{2615DAFA-50CC-4FFF-A8E5-D68942640271}" type="slidenum">
              <a:rPr lang="zh-CN" altLang="en-US"/>
              <a:pPr>
                <a:defRPr/>
              </a:pPr>
              <a:t>‹#›</a:t>
            </a:fld>
            <a:endParaRPr lang="zh-CN" altLang="en-US"/>
          </a:p>
        </p:txBody>
      </p:sp>
    </p:spTree>
    <p:extLst>
      <p:ext uri="{BB962C8B-B14F-4D97-AF65-F5344CB8AC3E}">
        <p14:creationId xmlns:p14="http://schemas.microsoft.com/office/powerpoint/2010/main" val="393864582"/>
      </p:ext>
    </p:extLst>
  </p:cSld>
  <p:clrMap bg1="lt1" tx1="dk1" bg2="lt2" tx2="dk2" accent1="accent1" accent2="accent2" accent3="accent3" accent4="accent4" accent5="accent5" accent6="accent6" hlink="hlink" folHlink="folHlink"/>
  <p:notesStyle>
    <a:lvl1pPr algn="l" defTabSz="995363" rtl="0" eaLnBrk="0" fontAlgn="base" hangingPunct="0">
      <a:spcBef>
        <a:spcPct val="30000"/>
      </a:spcBef>
      <a:spcAft>
        <a:spcPct val="0"/>
      </a:spcAft>
      <a:defRPr sz="1300" kern="1200">
        <a:solidFill>
          <a:schemeClr val="tx1"/>
        </a:solidFill>
        <a:latin typeface="+mn-lt"/>
        <a:ea typeface="+mn-ea"/>
        <a:cs typeface="+mn-cs"/>
      </a:defRPr>
    </a:lvl1pPr>
    <a:lvl2pPr marL="496888" algn="l" defTabSz="995363" rtl="0" eaLnBrk="0" fontAlgn="base" hangingPunct="0">
      <a:spcBef>
        <a:spcPct val="30000"/>
      </a:spcBef>
      <a:spcAft>
        <a:spcPct val="0"/>
      </a:spcAft>
      <a:defRPr sz="1300" kern="1200">
        <a:solidFill>
          <a:schemeClr val="tx1"/>
        </a:solidFill>
        <a:latin typeface="+mn-lt"/>
        <a:ea typeface="+mn-ea"/>
        <a:cs typeface="+mn-cs"/>
      </a:defRPr>
    </a:lvl2pPr>
    <a:lvl3pPr marL="995363" algn="l" defTabSz="995363" rtl="0" eaLnBrk="0" fontAlgn="base" hangingPunct="0">
      <a:spcBef>
        <a:spcPct val="30000"/>
      </a:spcBef>
      <a:spcAft>
        <a:spcPct val="0"/>
      </a:spcAft>
      <a:defRPr sz="1300" kern="1200">
        <a:solidFill>
          <a:schemeClr val="tx1"/>
        </a:solidFill>
        <a:latin typeface="+mn-lt"/>
        <a:ea typeface="+mn-ea"/>
        <a:cs typeface="+mn-cs"/>
      </a:defRPr>
    </a:lvl3pPr>
    <a:lvl4pPr marL="1492250" algn="l" defTabSz="995363" rtl="0" eaLnBrk="0" fontAlgn="base" hangingPunct="0">
      <a:spcBef>
        <a:spcPct val="30000"/>
      </a:spcBef>
      <a:spcAft>
        <a:spcPct val="0"/>
      </a:spcAft>
      <a:defRPr sz="1300" kern="1200">
        <a:solidFill>
          <a:schemeClr val="tx1"/>
        </a:solidFill>
        <a:latin typeface="+mn-lt"/>
        <a:ea typeface="+mn-ea"/>
        <a:cs typeface="+mn-cs"/>
      </a:defRPr>
    </a:lvl4pPr>
    <a:lvl5pPr marL="1990725" algn="l" defTabSz="995363" rtl="0" eaLnBrk="0" fontAlgn="base" hangingPunct="0">
      <a:spcBef>
        <a:spcPct val="30000"/>
      </a:spcBef>
      <a:spcAft>
        <a:spcPct val="0"/>
      </a:spcAft>
      <a:defRPr sz="1300"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7559675" cy="10691813"/>
          </a:xfrm>
          <a:prstGeom prst="rect">
            <a:avLst/>
          </a:prstGeom>
        </p:spPr>
      </p:pic>
    </p:spTree>
    <p:extLst>
      <p:ext uri="{BB962C8B-B14F-4D97-AF65-F5344CB8AC3E}">
        <p14:creationId xmlns:p14="http://schemas.microsoft.com/office/powerpoint/2010/main" val="3506076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7560495" cy="10691814"/>
          </a:xfrm>
          <a:prstGeom prst="rect">
            <a:avLst/>
          </a:prstGeom>
        </p:spPr>
      </p:pic>
    </p:spTree>
    <p:extLst>
      <p:ext uri="{BB962C8B-B14F-4D97-AF65-F5344CB8AC3E}">
        <p14:creationId xmlns:p14="http://schemas.microsoft.com/office/powerpoint/2010/main" val="3197484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706" y="0"/>
            <a:ext cx="7604381" cy="10691813"/>
          </a:xfrm>
          <a:prstGeom prst="rect">
            <a:avLst/>
          </a:prstGeom>
        </p:spPr>
      </p:pic>
      <p:sp>
        <p:nvSpPr>
          <p:cNvPr id="10" name="矩形 9"/>
          <p:cNvSpPr/>
          <p:nvPr userDrawn="1"/>
        </p:nvSpPr>
        <p:spPr>
          <a:xfrm>
            <a:off x="0" y="10058400"/>
            <a:ext cx="7559675" cy="633413"/>
          </a:xfrm>
          <a:prstGeom prst="rect">
            <a:avLst/>
          </a:prstGeom>
          <a:solidFill>
            <a:srgbClr val="1C3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22"/>
          <p:cNvSpPr txBox="1">
            <a:spLocks noChangeArrowheads="1"/>
          </p:cNvSpPr>
          <p:nvPr userDrawn="1"/>
        </p:nvSpPr>
        <p:spPr bwMode="auto">
          <a:xfrm>
            <a:off x="-89412" y="10256164"/>
            <a:ext cx="75596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200" b="1" baseline="0" dirty="0" smtClean="0">
                <a:solidFill>
                  <a:schemeClr val="bg1"/>
                </a:solidFill>
                <a:latin typeface="+mj-ea"/>
                <a:ea typeface="+mj-ea"/>
              </a:rPr>
              <a:t>孙晓龙</a:t>
            </a:r>
            <a:r>
              <a:rPr lang="zh-CN" altLang="en-US" sz="1200" b="1" dirty="0" smtClean="0">
                <a:solidFill>
                  <a:schemeClr val="bg1"/>
                </a:solidFill>
                <a:latin typeface="+mj-ea"/>
                <a:ea typeface="+mj-ea"/>
              </a:rPr>
              <a:t>  </a:t>
            </a:r>
            <a:r>
              <a:rPr lang="en-US" altLang="zh-CN" sz="1400" b="1" dirty="0" smtClean="0">
                <a:solidFill>
                  <a:schemeClr val="bg1"/>
                </a:solidFill>
                <a:latin typeface="+mj-ea"/>
                <a:ea typeface="+mj-ea"/>
              </a:rPr>
              <a:t>T</a:t>
            </a:r>
            <a:r>
              <a:rPr lang="zh-CN" altLang="en-US" sz="1400" b="1" dirty="0">
                <a:solidFill>
                  <a:schemeClr val="bg1"/>
                </a:solidFill>
                <a:latin typeface="+mj-ea"/>
                <a:ea typeface="+mj-ea"/>
              </a:rPr>
              <a:t>：</a:t>
            </a:r>
            <a:r>
              <a:rPr lang="en-US" altLang="zh-CN" sz="1400" b="1" dirty="0">
                <a:solidFill>
                  <a:schemeClr val="bg1"/>
                </a:solidFill>
                <a:latin typeface="+mj-ea"/>
                <a:ea typeface="+mj-ea"/>
              </a:rPr>
              <a:t>+86 </a:t>
            </a:r>
            <a:r>
              <a:rPr lang="en-US" altLang="zh-CN" sz="1400" b="1" kern="1200" dirty="0">
                <a:solidFill>
                  <a:schemeClr val="bg1"/>
                </a:solidFill>
                <a:latin typeface="+mj-ea"/>
                <a:ea typeface="+mj-ea"/>
                <a:cs typeface="+mn-cs"/>
              </a:rPr>
              <a:t>533 </a:t>
            </a:r>
            <a:r>
              <a:rPr lang="en-US" altLang="zh-CN" sz="1400" b="1" i="0" kern="1200" dirty="0" smtClean="0">
                <a:solidFill>
                  <a:schemeClr val="bg1"/>
                </a:solidFill>
                <a:effectLst/>
                <a:latin typeface="Calibri" panose="020F0502020204030204" pitchFamily="34" charset="0"/>
                <a:ea typeface="宋体" panose="02010600030101010101" pitchFamily="2" charset="-122"/>
                <a:cs typeface="+mn-cs"/>
              </a:rPr>
              <a:t>5075046       </a:t>
            </a:r>
            <a:r>
              <a:rPr lang="en-US" altLang="zh-CN" sz="1400" b="1" dirty="0" smtClean="0">
                <a:solidFill>
                  <a:schemeClr val="bg1"/>
                </a:solidFill>
                <a:latin typeface="+mj-ea"/>
                <a:ea typeface="+mj-ea"/>
              </a:rPr>
              <a:t>M</a:t>
            </a:r>
            <a:r>
              <a:rPr lang="en-US" altLang="zh-CN" sz="1400" b="1" dirty="0">
                <a:solidFill>
                  <a:schemeClr val="bg1"/>
                </a:solidFill>
                <a:latin typeface="+mj-ea"/>
                <a:ea typeface="+mj-ea"/>
              </a:rPr>
              <a:t>: </a:t>
            </a:r>
            <a:r>
              <a:rPr lang="en-US" altLang="zh-CN" sz="1400" b="1" dirty="0" smtClean="0">
                <a:solidFill>
                  <a:schemeClr val="bg1"/>
                </a:solidFill>
                <a:latin typeface="+mj-ea"/>
                <a:ea typeface="+mj-ea"/>
              </a:rPr>
              <a:t>15169377877      E</a:t>
            </a:r>
            <a:r>
              <a:rPr lang="en-US" altLang="zh-CN" sz="1400" b="1" dirty="0">
                <a:solidFill>
                  <a:schemeClr val="bg1"/>
                </a:solidFill>
                <a:latin typeface="+mj-ea"/>
                <a:ea typeface="+mj-ea"/>
              </a:rPr>
              <a:t>: </a:t>
            </a:r>
            <a:r>
              <a:rPr lang="en-US" altLang="zh-CN" sz="1400" b="1" dirty="0" smtClean="0">
                <a:solidFill>
                  <a:schemeClr val="bg1"/>
                </a:solidFill>
                <a:latin typeface="+mj-ea"/>
                <a:ea typeface="+mj-ea"/>
              </a:rPr>
              <a:t>sunxl@sci99.com     </a:t>
            </a:r>
            <a:endParaRPr lang="zh-CN" altLang="en-US" sz="1400" b="1" dirty="0">
              <a:solidFill>
                <a:schemeClr val="bg1"/>
              </a:solidFill>
              <a:latin typeface="+mj-ea"/>
              <a:ea typeface="+mj-ea"/>
            </a:endParaRPr>
          </a:p>
        </p:txBody>
      </p:sp>
    </p:spTree>
    <p:extLst>
      <p:ext uri="{BB962C8B-B14F-4D97-AF65-F5344CB8AC3E}">
        <p14:creationId xmlns:p14="http://schemas.microsoft.com/office/powerpoint/2010/main" val="693456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8" r:id="rId1"/>
    <p:sldLayoutId id="2147483699" r:id="rId2"/>
    <p:sldLayoutId id="2147483697" r:id="rId3"/>
  </p:sldLayoutIdLst>
  <p:txStyles>
    <p:titleStyle>
      <a:lvl1pPr algn="l" defTabSz="755650"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defTabSz="755650" rtl="0" eaLnBrk="0" fontAlgn="base" hangingPunct="0">
        <a:lnSpc>
          <a:spcPct val="90000"/>
        </a:lnSpc>
        <a:spcBef>
          <a:spcPct val="0"/>
        </a:spcBef>
        <a:spcAft>
          <a:spcPct val="0"/>
        </a:spcAft>
        <a:defRPr sz="3600">
          <a:solidFill>
            <a:schemeClr val="tx1"/>
          </a:solidFill>
          <a:latin typeface="Calibri Light" panose="020F0302020204030204" pitchFamily="34" charset="0"/>
          <a:ea typeface="宋体" panose="02010600030101010101" pitchFamily="2" charset="-122"/>
        </a:defRPr>
      </a:lvl2pPr>
      <a:lvl3pPr algn="l" defTabSz="755650" rtl="0" eaLnBrk="0" fontAlgn="base" hangingPunct="0">
        <a:lnSpc>
          <a:spcPct val="90000"/>
        </a:lnSpc>
        <a:spcBef>
          <a:spcPct val="0"/>
        </a:spcBef>
        <a:spcAft>
          <a:spcPct val="0"/>
        </a:spcAft>
        <a:defRPr sz="3600">
          <a:solidFill>
            <a:schemeClr val="tx1"/>
          </a:solidFill>
          <a:latin typeface="Calibri Light" panose="020F0302020204030204" pitchFamily="34" charset="0"/>
          <a:ea typeface="宋体" panose="02010600030101010101" pitchFamily="2" charset="-122"/>
        </a:defRPr>
      </a:lvl3pPr>
      <a:lvl4pPr algn="l" defTabSz="755650" rtl="0" eaLnBrk="0" fontAlgn="base" hangingPunct="0">
        <a:lnSpc>
          <a:spcPct val="90000"/>
        </a:lnSpc>
        <a:spcBef>
          <a:spcPct val="0"/>
        </a:spcBef>
        <a:spcAft>
          <a:spcPct val="0"/>
        </a:spcAft>
        <a:defRPr sz="3600">
          <a:solidFill>
            <a:schemeClr val="tx1"/>
          </a:solidFill>
          <a:latin typeface="Calibri Light" panose="020F0302020204030204" pitchFamily="34" charset="0"/>
          <a:ea typeface="宋体" panose="02010600030101010101" pitchFamily="2" charset="-122"/>
        </a:defRPr>
      </a:lvl4pPr>
      <a:lvl5pPr algn="l" defTabSz="755650" rtl="0" eaLnBrk="0" fontAlgn="base" hangingPunct="0">
        <a:lnSpc>
          <a:spcPct val="90000"/>
        </a:lnSpc>
        <a:spcBef>
          <a:spcPct val="0"/>
        </a:spcBef>
        <a:spcAft>
          <a:spcPct val="0"/>
        </a:spcAft>
        <a:defRPr sz="3600">
          <a:solidFill>
            <a:schemeClr val="tx1"/>
          </a:solidFill>
          <a:latin typeface="Calibri Light" panose="020F0302020204030204" pitchFamily="34" charset="0"/>
          <a:ea typeface="宋体" panose="02010600030101010101" pitchFamily="2" charset="-122"/>
        </a:defRPr>
      </a:lvl5pPr>
      <a:lvl6pPr marL="457200" algn="l" defTabSz="755650" rtl="0" fontAlgn="base">
        <a:lnSpc>
          <a:spcPct val="90000"/>
        </a:lnSpc>
        <a:spcBef>
          <a:spcPct val="0"/>
        </a:spcBef>
        <a:spcAft>
          <a:spcPct val="0"/>
        </a:spcAft>
        <a:defRPr sz="3600">
          <a:solidFill>
            <a:schemeClr val="tx1"/>
          </a:solidFill>
          <a:latin typeface="Calibri Light" panose="020F0302020204030204" pitchFamily="34" charset="0"/>
          <a:ea typeface="宋体" panose="02010600030101010101" pitchFamily="2" charset="-122"/>
        </a:defRPr>
      </a:lvl6pPr>
      <a:lvl7pPr marL="914400" algn="l" defTabSz="755650" rtl="0" fontAlgn="base">
        <a:lnSpc>
          <a:spcPct val="90000"/>
        </a:lnSpc>
        <a:spcBef>
          <a:spcPct val="0"/>
        </a:spcBef>
        <a:spcAft>
          <a:spcPct val="0"/>
        </a:spcAft>
        <a:defRPr sz="3600">
          <a:solidFill>
            <a:schemeClr val="tx1"/>
          </a:solidFill>
          <a:latin typeface="Calibri Light" panose="020F0302020204030204" pitchFamily="34" charset="0"/>
          <a:ea typeface="宋体" panose="02010600030101010101" pitchFamily="2" charset="-122"/>
        </a:defRPr>
      </a:lvl7pPr>
      <a:lvl8pPr marL="1371600" algn="l" defTabSz="755650" rtl="0" fontAlgn="base">
        <a:lnSpc>
          <a:spcPct val="90000"/>
        </a:lnSpc>
        <a:spcBef>
          <a:spcPct val="0"/>
        </a:spcBef>
        <a:spcAft>
          <a:spcPct val="0"/>
        </a:spcAft>
        <a:defRPr sz="3600">
          <a:solidFill>
            <a:schemeClr val="tx1"/>
          </a:solidFill>
          <a:latin typeface="Calibri Light" panose="020F0302020204030204" pitchFamily="34" charset="0"/>
          <a:ea typeface="宋体" panose="02010600030101010101" pitchFamily="2" charset="-122"/>
        </a:defRPr>
      </a:lvl8pPr>
      <a:lvl9pPr marL="1828800" algn="l" defTabSz="755650" rtl="0" fontAlgn="base">
        <a:lnSpc>
          <a:spcPct val="90000"/>
        </a:lnSpc>
        <a:spcBef>
          <a:spcPct val="0"/>
        </a:spcBef>
        <a:spcAft>
          <a:spcPct val="0"/>
        </a:spcAft>
        <a:defRPr sz="3600">
          <a:solidFill>
            <a:schemeClr val="tx1"/>
          </a:solidFill>
          <a:latin typeface="Calibri Light" panose="020F0302020204030204" pitchFamily="34" charset="0"/>
          <a:ea typeface="宋体" panose="02010600030101010101" pitchFamily="2" charset="-122"/>
        </a:defRPr>
      </a:lvl9pPr>
    </p:titleStyle>
    <p:bodyStyle>
      <a:lvl1pPr marL="188913" indent="-188913" algn="l" defTabSz="755650" rtl="0" eaLnBrk="0" fontAlgn="base" hangingPunct="0">
        <a:lnSpc>
          <a:spcPct val="90000"/>
        </a:lnSpc>
        <a:spcBef>
          <a:spcPts val="825"/>
        </a:spcBef>
        <a:spcAft>
          <a:spcPct val="0"/>
        </a:spcAft>
        <a:buFont typeface="Arial" panose="020B0604020202020204" pitchFamily="34" charset="0"/>
        <a:buChar char="•"/>
        <a:defRPr sz="2300" kern="1200">
          <a:solidFill>
            <a:schemeClr val="tx1"/>
          </a:solidFill>
          <a:latin typeface="+mn-lt"/>
          <a:ea typeface="+mn-ea"/>
          <a:cs typeface="+mn-cs"/>
        </a:defRPr>
      </a:lvl1pPr>
      <a:lvl2pPr marL="566738" indent="-188913" algn="l" defTabSz="755650" rtl="0" eaLnBrk="0" fontAlgn="base" hangingPunct="0">
        <a:lnSpc>
          <a:spcPct val="90000"/>
        </a:lnSpc>
        <a:spcBef>
          <a:spcPts val="413"/>
        </a:spcBef>
        <a:spcAft>
          <a:spcPct val="0"/>
        </a:spcAft>
        <a:buFont typeface="Arial" panose="020B0604020202020204" pitchFamily="34" charset="0"/>
        <a:buChar char="•"/>
        <a:defRPr sz="1900" kern="1200">
          <a:solidFill>
            <a:schemeClr val="tx1"/>
          </a:solidFill>
          <a:latin typeface="+mn-lt"/>
          <a:ea typeface="+mn-ea"/>
          <a:cs typeface="+mn-cs"/>
        </a:defRPr>
      </a:lvl2pPr>
      <a:lvl3pPr marL="944563" indent="-188913" algn="l" defTabSz="755650" rtl="0" eaLnBrk="0" fontAlgn="base" hangingPunct="0">
        <a:lnSpc>
          <a:spcPct val="90000"/>
        </a:lnSpc>
        <a:spcBef>
          <a:spcPts val="413"/>
        </a:spcBef>
        <a:spcAft>
          <a:spcPct val="0"/>
        </a:spcAft>
        <a:buFont typeface="Arial" panose="020B0604020202020204" pitchFamily="34" charset="0"/>
        <a:buChar char="•"/>
        <a:defRPr sz="1600" kern="1200">
          <a:solidFill>
            <a:schemeClr val="tx1"/>
          </a:solidFill>
          <a:latin typeface="+mn-lt"/>
          <a:ea typeface="+mn-ea"/>
          <a:cs typeface="+mn-cs"/>
        </a:defRPr>
      </a:lvl3pPr>
      <a:lvl4pPr marL="1322388" indent="-188913" algn="l" defTabSz="755650" rtl="0" eaLnBrk="0" fontAlgn="base" hangingPunct="0">
        <a:lnSpc>
          <a:spcPct val="90000"/>
        </a:lnSpc>
        <a:spcBef>
          <a:spcPts val="413"/>
        </a:spcBef>
        <a:spcAft>
          <a:spcPct val="0"/>
        </a:spcAft>
        <a:buFont typeface="Arial" panose="020B0604020202020204" pitchFamily="34" charset="0"/>
        <a:buChar char="•"/>
        <a:defRPr sz="1400" kern="1200">
          <a:solidFill>
            <a:schemeClr val="tx1"/>
          </a:solidFill>
          <a:latin typeface="+mn-lt"/>
          <a:ea typeface="+mn-ea"/>
          <a:cs typeface="+mn-cs"/>
        </a:defRPr>
      </a:lvl4pPr>
      <a:lvl5pPr marL="1700213" indent="-188913" algn="l" defTabSz="755650" rtl="0" eaLnBrk="0" fontAlgn="base" hangingPunct="0">
        <a:lnSpc>
          <a:spcPct val="90000"/>
        </a:lnSpc>
        <a:spcBef>
          <a:spcPts val="413"/>
        </a:spcBef>
        <a:spcAft>
          <a:spcPct val="0"/>
        </a:spcAft>
        <a:buFont typeface="Arial" panose="020B0604020202020204" pitchFamily="34" charset="0"/>
        <a:buChar char="•"/>
        <a:defRPr sz="1400"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559675" cy="10691813"/>
          </a:xfrm>
          <a:prstGeom prst="rect">
            <a:avLst/>
          </a:prstGeom>
        </p:spPr>
      </p:pic>
    </p:spTree>
    <p:extLst>
      <p:ext uri="{BB962C8B-B14F-4D97-AF65-F5344CB8AC3E}">
        <p14:creationId xmlns:p14="http://schemas.microsoft.com/office/powerpoint/2010/main" val="2597318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7199" y="1477532"/>
            <a:ext cx="6772929" cy="7478970"/>
          </a:xfrm>
          <a:prstGeom prst="rect">
            <a:avLst/>
          </a:prstGeom>
          <a:noFill/>
        </p:spPr>
        <p:txBody>
          <a:bodyPr wrap="square" rtlCol="0">
            <a:spAutoFit/>
          </a:bodyPr>
          <a:lstStyle/>
          <a:p>
            <a:pPr>
              <a:lnSpc>
                <a:spcPct val="200000"/>
              </a:lnSpc>
            </a:pPr>
            <a:r>
              <a:rPr lang="zh-CN" altLang="en-US" sz="1200" dirty="0">
                <a:latin typeface="+mj-ea"/>
                <a:ea typeface="+mj-ea"/>
              </a:rPr>
              <a:t>    </a:t>
            </a:r>
            <a:r>
              <a:rPr lang="en-US" altLang="zh-CN" sz="1200" dirty="0">
                <a:latin typeface="黑体" panose="02010609060101010101" pitchFamily="49" charset="-122"/>
                <a:ea typeface="黑体" panose="02010609060101010101" pitchFamily="49" charset="-122"/>
              </a:rPr>
              <a:t>2020</a:t>
            </a:r>
            <a:r>
              <a:rPr lang="zh-CN" altLang="zh-CN" sz="1200" dirty="0">
                <a:latin typeface="黑体" panose="02010609060101010101" pitchFamily="49" charset="-122"/>
                <a:ea typeface="黑体" panose="02010609060101010101" pitchFamily="49" charset="-122"/>
              </a:rPr>
              <a:t>年石油焦市场呈现出过山车式走势，供需基本面仍是影响石油焦价格走势最根本原因。</a:t>
            </a:r>
            <a:r>
              <a:rPr lang="en-US" altLang="zh-CN" sz="1200" dirty="0">
                <a:latin typeface="黑体" panose="02010609060101010101" pitchFamily="49" charset="-122"/>
                <a:ea typeface="黑体" panose="02010609060101010101" pitchFamily="49" charset="-122"/>
              </a:rPr>
              <a:t>2020</a:t>
            </a:r>
            <a:r>
              <a:rPr lang="zh-CN" altLang="zh-CN" sz="1200" dirty="0">
                <a:latin typeface="黑体" panose="02010609060101010101" pitchFamily="49" charset="-122"/>
                <a:ea typeface="黑体" panose="02010609060101010101" pitchFamily="49" charset="-122"/>
              </a:rPr>
              <a:t>年可谓最不平凡的一年，国内外公共卫生事件大爆发，原油出现历史性负值，成品油产能严重过剩，中美关系紧张等多种问题的交织使得</a:t>
            </a:r>
            <a:r>
              <a:rPr lang="en-US" altLang="zh-CN" sz="1200" dirty="0">
                <a:latin typeface="黑体" panose="02010609060101010101" pitchFamily="49" charset="-122"/>
                <a:ea typeface="黑体" panose="02010609060101010101" pitchFamily="49" charset="-122"/>
              </a:rPr>
              <a:t>2020</a:t>
            </a:r>
            <a:r>
              <a:rPr lang="zh-CN" altLang="zh-CN" sz="1200" dirty="0">
                <a:latin typeface="黑体" panose="02010609060101010101" pitchFamily="49" charset="-122"/>
                <a:ea typeface="黑体" panose="02010609060101010101" pitchFamily="49" charset="-122"/>
              </a:rPr>
              <a:t>年市场异于常年。供应方面，受国内卫生事件及渣油加氢置换导致部分延迟焦化装置淘汰影响，石油焦产量较去年有所下降，资源紧张为石油焦上涨最大动力；需求方面，虽然碳素企业利润整体不佳，但受电解铝价格上行以及需求量稳定支撑，需求端整体保持稳定局面。</a:t>
            </a:r>
            <a:endParaRPr lang="en-US" altLang="zh-CN" sz="1200" dirty="0">
              <a:latin typeface="黑体" panose="02010609060101010101" pitchFamily="49" charset="-122"/>
              <a:ea typeface="黑体" panose="02010609060101010101" pitchFamily="49" charset="-122"/>
            </a:endParaRPr>
          </a:p>
          <a:p>
            <a:pPr>
              <a:lnSpc>
                <a:spcPct val="200000"/>
              </a:lnSpc>
            </a:pPr>
            <a:r>
              <a:rPr lang="en-US" altLang="zh-CN" sz="1200" dirty="0">
                <a:latin typeface="黑体" panose="02010609060101010101" pitchFamily="49" charset="-122"/>
                <a:ea typeface="黑体" panose="02010609060101010101" pitchFamily="49" charset="-122"/>
              </a:rPr>
              <a:t>    </a:t>
            </a:r>
            <a:r>
              <a:rPr lang="zh-CN" altLang="zh-CN" sz="1200" dirty="0">
                <a:latin typeface="黑体" panose="02010609060101010101" pitchFamily="49" charset="-122"/>
                <a:ea typeface="黑体" panose="02010609060101010101" pitchFamily="49" charset="-122"/>
              </a:rPr>
              <a:t>电解铝</a:t>
            </a:r>
            <a:r>
              <a:rPr lang="zh-CN" altLang="en-US" sz="1200" dirty="0">
                <a:latin typeface="黑体" panose="02010609060101010101" pitchFamily="49" charset="-122"/>
                <a:ea typeface="黑体" panose="02010609060101010101" pitchFamily="49" charset="-122"/>
              </a:rPr>
              <a:t>，</a:t>
            </a:r>
            <a:r>
              <a:rPr lang="zh-CN" altLang="zh-CN" sz="1200" dirty="0">
                <a:latin typeface="黑体" panose="02010609060101010101" pitchFamily="49" charset="-122"/>
                <a:ea typeface="黑体" panose="02010609060101010101" pitchFamily="49" charset="-122"/>
              </a:rPr>
              <a:t>供应端，电解铝厂持续保持新产能的释放状态，部分停产产能依旧维持缓慢复产态势，进口货源依旧不断，供应压力不减持续对铝价释放利空；成本端，氧化铝近期有下跌趋势，对铝价的支撑有减弱趋势。综合各方因素，电解铝产能、产量方面将会稳中有升的状态运行。</a:t>
            </a:r>
          </a:p>
          <a:p>
            <a:pPr>
              <a:lnSpc>
                <a:spcPct val="200000"/>
              </a:lnSpc>
            </a:pPr>
            <a:r>
              <a:rPr lang="en-US" altLang="zh-CN" sz="1200" dirty="0">
                <a:latin typeface="黑体" panose="02010609060101010101" pitchFamily="49" charset="-122"/>
                <a:ea typeface="黑体" panose="02010609060101010101" pitchFamily="49" charset="-122"/>
              </a:rPr>
              <a:t>    </a:t>
            </a:r>
            <a:r>
              <a:rPr lang="zh-CN" altLang="zh-CN" sz="1200" dirty="0">
                <a:latin typeface="黑体" panose="02010609060101010101" pitchFamily="49" charset="-122"/>
                <a:ea typeface="黑体" panose="02010609060101010101" pitchFamily="49" charset="-122"/>
              </a:rPr>
              <a:t>展望未来，</a:t>
            </a:r>
            <a:r>
              <a:rPr lang="en-US" altLang="zh-CN" sz="1200" dirty="0">
                <a:latin typeface="黑体" panose="02010609060101010101" pitchFamily="49" charset="-122"/>
                <a:ea typeface="黑体" panose="02010609060101010101" pitchFamily="49" charset="-122"/>
              </a:rPr>
              <a:t>2021</a:t>
            </a:r>
            <a:r>
              <a:rPr lang="zh-CN" altLang="zh-CN" sz="1200" dirty="0">
                <a:latin typeface="黑体" panose="02010609060101010101" pitchFamily="49" charset="-122"/>
                <a:ea typeface="黑体" panose="02010609060101010101" pitchFamily="49" charset="-122"/>
              </a:rPr>
              <a:t>年石油焦市场虽然受多种因素影响具有不确定性，</a:t>
            </a:r>
            <a:r>
              <a:rPr lang="zh-CN" altLang="en-US" sz="1200" dirty="0">
                <a:latin typeface="黑体" panose="02010609060101010101" pitchFamily="49" charset="-122"/>
                <a:ea typeface="黑体" panose="02010609060101010101" pitchFamily="49" charset="-122"/>
              </a:rPr>
              <a:t>美国大选后，经济将受到如何影响。取暖季到来后，各企业又将如何运作。</a:t>
            </a:r>
            <a:r>
              <a:rPr lang="zh-CN" altLang="zh-CN" sz="1200" dirty="0">
                <a:latin typeface="黑体" panose="02010609060101010101" pitchFamily="49" charset="-122"/>
                <a:ea typeface="黑体" panose="02010609060101010101" pitchFamily="49" charset="-122"/>
              </a:rPr>
              <a:t>但石油焦作为下游不可替代的产品市场前景愈加明朗。从产能结构上看，主营单位延迟焦化装置投放缓慢，且有很多未知性；独立炼厂延迟焦化装置主要集中在山东地区，而随着山东地区炼油企业产能整合推进，部分延迟焦化装置面临淘汰。除此之外石油焦供应面变化还需要结合环保、政策等方面综合判断；需求方面，石油焦下游行业仍面临各种经济政策等因素影响。中长期来看，宏观经济环境、国家行业政策、产品供应结构、库存变化、原材料价格、下游消费情况、突发事件等都有可能成为不同阶段石油焦市场行情的主导因素产生影响。</a:t>
            </a:r>
            <a:endParaRPr lang="en-US" altLang="zh-CN" sz="1200" dirty="0">
              <a:latin typeface="黑体" panose="02010609060101010101" pitchFamily="49" charset="-122"/>
              <a:ea typeface="黑体" panose="02010609060101010101" pitchFamily="49" charset="-122"/>
            </a:endParaRPr>
          </a:p>
          <a:p>
            <a:pPr>
              <a:lnSpc>
                <a:spcPct val="200000"/>
              </a:lnSpc>
            </a:pPr>
            <a:r>
              <a:rPr lang="en-US" altLang="zh-CN" sz="1200" dirty="0">
                <a:latin typeface="黑体" panose="02010609060101010101" pitchFamily="49" charset="-122"/>
                <a:ea typeface="黑体" panose="02010609060101010101" pitchFamily="49" charset="-122"/>
              </a:rPr>
              <a:t>    11</a:t>
            </a:r>
            <a:r>
              <a:rPr lang="zh-CN" altLang="en-US" sz="1200" dirty="0">
                <a:latin typeface="黑体" panose="02010609060101010101" pitchFamily="49" charset="-122"/>
                <a:ea typeface="黑体" panose="02010609060101010101" pitchFamily="49" charset="-122"/>
              </a:rPr>
              <a:t>月份卓创资讯即将在海南</a:t>
            </a:r>
            <a:r>
              <a:rPr lang="en-US" altLang="zh-CN" sz="1200" dirty="0">
                <a:latin typeface="黑体" panose="02010609060101010101" pitchFamily="49" charset="-122"/>
                <a:ea typeface="黑体" panose="02010609060101010101" pitchFamily="49" charset="-122"/>
              </a:rPr>
              <a:t>-</a:t>
            </a:r>
            <a:r>
              <a:rPr lang="zh-CN" altLang="en-US" sz="1200" dirty="0">
                <a:latin typeface="黑体" panose="02010609060101010101" pitchFamily="49" charset="-122"/>
                <a:ea typeface="黑体" panose="02010609060101010101" pitchFamily="49" charset="-122"/>
              </a:rPr>
              <a:t>三亚召开卓创资讯第七届石油焦</a:t>
            </a:r>
            <a:r>
              <a:rPr lang="en-US" altLang="zh-CN" sz="1200" dirty="0">
                <a:latin typeface="黑体" panose="02010609060101010101" pitchFamily="49" charset="-122"/>
                <a:ea typeface="黑体" panose="02010609060101010101" pitchFamily="49" charset="-122"/>
              </a:rPr>
              <a:t>—</a:t>
            </a:r>
            <a:r>
              <a:rPr lang="zh-CN" altLang="en-US" sz="1200" dirty="0">
                <a:latin typeface="黑体" panose="02010609060101010101" pitchFamily="49" charset="-122"/>
                <a:ea typeface="黑体" panose="02010609060101010101" pitchFamily="49" charset="-122"/>
              </a:rPr>
              <a:t>铝行业会议，为各界企业提供更高层次的交流平台，汇聚各类玩家，齐聚三亚，共同探讨行业的新变化、新挑战 、新机遇，为</a:t>
            </a:r>
            <a:r>
              <a:rPr lang="zh-CN" altLang="en-US" sz="1200" dirty="0" smtClean="0">
                <a:latin typeface="黑体" panose="02010609060101010101" pitchFamily="49" charset="-122"/>
                <a:ea typeface="黑体" panose="02010609060101010101" pitchFamily="49" charset="-122"/>
              </a:rPr>
              <a:t>石油焦、铝及</a:t>
            </a:r>
            <a:r>
              <a:rPr lang="zh-CN" altLang="en-US" sz="1200" dirty="0">
                <a:latin typeface="黑体" panose="02010609060101010101" pitchFamily="49" charset="-122"/>
                <a:ea typeface="黑体" panose="02010609060101010101" pitchFamily="49" charset="-122"/>
              </a:rPr>
              <a:t>下游行业发展把脉问诊，共话未来！</a:t>
            </a:r>
            <a:endParaRPr lang="en-US" altLang="zh-CN" sz="1200" dirty="0">
              <a:latin typeface="黑体" panose="02010609060101010101" pitchFamily="49" charset="-122"/>
              <a:ea typeface="黑体" panose="02010609060101010101" pitchFamily="49" charset="-122"/>
            </a:endParaRPr>
          </a:p>
        </p:txBody>
      </p:sp>
      <p:sp>
        <p:nvSpPr>
          <p:cNvPr id="3" name="文本框 2"/>
          <p:cNvSpPr txBox="1"/>
          <p:nvPr/>
        </p:nvSpPr>
        <p:spPr>
          <a:xfrm>
            <a:off x="387165" y="9160122"/>
            <a:ext cx="3071675" cy="872034"/>
          </a:xfrm>
          <a:prstGeom prst="rect">
            <a:avLst/>
          </a:prstGeom>
          <a:noFill/>
        </p:spPr>
        <p:txBody>
          <a:bodyPr wrap="square" rtlCol="0">
            <a:spAutoFit/>
          </a:bodyPr>
          <a:lstStyle/>
          <a:p>
            <a:pPr algn="just">
              <a:lnSpc>
                <a:spcPct val="200000"/>
              </a:lnSpc>
              <a:spcAft>
                <a:spcPts val="800"/>
              </a:spcAft>
            </a:pPr>
            <a:r>
              <a:rPr lang="zh-CN" altLang="en-US" sz="1100" dirty="0" smtClean="0">
                <a:latin typeface="+mj-ea"/>
                <a:ea typeface="+mj-ea"/>
                <a:cs typeface="Arial" panose="020B0604020202020204" pitchFamily="34" charset="0"/>
              </a:rPr>
              <a:t>未来经济走向</a:t>
            </a:r>
            <a:endParaRPr lang="en-US" altLang="zh-CN" sz="1100" dirty="0">
              <a:latin typeface="+mj-ea"/>
              <a:ea typeface="+mj-ea"/>
              <a:cs typeface="Arial" panose="020B0604020202020204" pitchFamily="34" charset="0"/>
            </a:endParaRPr>
          </a:p>
          <a:p>
            <a:pPr algn="just">
              <a:lnSpc>
                <a:spcPct val="200000"/>
              </a:lnSpc>
              <a:spcAft>
                <a:spcPts val="800"/>
              </a:spcAft>
            </a:pPr>
            <a:r>
              <a:rPr lang="zh-CN" altLang="en-US" sz="1100" dirty="0">
                <a:latin typeface="+mj-ea"/>
                <a:ea typeface="+mj-ea"/>
                <a:cs typeface="Arial" panose="020B0604020202020204" pitchFamily="34" charset="0"/>
              </a:rPr>
              <a:t>深度</a:t>
            </a:r>
            <a:r>
              <a:rPr lang="zh-CN" altLang="en-US" sz="1100" dirty="0" smtClean="0">
                <a:latin typeface="+mj-ea"/>
                <a:ea typeface="+mj-ea"/>
                <a:cs typeface="Arial" panose="020B0604020202020204" pitchFamily="34" charset="0"/>
              </a:rPr>
              <a:t>解读石油焦</a:t>
            </a:r>
            <a:r>
              <a:rPr lang="en-US" altLang="zh-CN" sz="1100" dirty="0" smtClean="0">
                <a:latin typeface="+mj-ea"/>
                <a:ea typeface="+mj-ea"/>
                <a:cs typeface="Arial" panose="020B0604020202020204" pitchFamily="34" charset="0"/>
              </a:rPr>
              <a:t>-</a:t>
            </a:r>
            <a:r>
              <a:rPr lang="zh-CN" altLang="en-US" sz="1100" dirty="0" smtClean="0">
                <a:latin typeface="+mj-ea"/>
                <a:ea typeface="+mj-ea"/>
                <a:cs typeface="Arial" panose="020B0604020202020204" pitchFamily="34" charset="0"/>
              </a:rPr>
              <a:t>铝行业及其他行业</a:t>
            </a:r>
            <a:r>
              <a:rPr lang="zh-CN" altLang="en-US" sz="1100" dirty="0">
                <a:latin typeface="+mj-ea"/>
                <a:ea typeface="+mj-ea"/>
                <a:cs typeface="Arial" panose="020B0604020202020204" pitchFamily="34" charset="0"/>
              </a:rPr>
              <a:t>运营状况</a:t>
            </a:r>
          </a:p>
        </p:txBody>
      </p:sp>
      <p:sp>
        <p:nvSpPr>
          <p:cNvPr id="4" name="文本框 3"/>
          <p:cNvSpPr txBox="1"/>
          <p:nvPr/>
        </p:nvSpPr>
        <p:spPr>
          <a:xfrm>
            <a:off x="291915" y="1173320"/>
            <a:ext cx="3266985" cy="338554"/>
          </a:xfrm>
          <a:prstGeom prst="rect">
            <a:avLst/>
          </a:prstGeom>
          <a:noFill/>
        </p:spPr>
        <p:txBody>
          <a:bodyPr wrap="none" rtlCol="0">
            <a:spAutoFit/>
          </a:bodyPr>
          <a:lstStyle/>
          <a:p>
            <a:r>
              <a:rPr lang="zh-CN" altLang="en-US" sz="1600" b="1" dirty="0">
                <a:solidFill>
                  <a:srgbClr val="054D95"/>
                </a:solidFill>
                <a:latin typeface="微软雅黑" panose="020B0503020204020204" pitchFamily="34" charset="-122"/>
                <a:ea typeface="微软雅黑" panose="020B0503020204020204" pitchFamily="34" charset="-122"/>
              </a:rPr>
              <a:t>会议背景</a:t>
            </a:r>
            <a:r>
              <a:rPr lang="en-US" altLang="zh-CN" sz="1600" b="1" dirty="0">
                <a:solidFill>
                  <a:srgbClr val="054D95"/>
                </a:solidFill>
                <a:latin typeface="微软雅黑" panose="020B0503020204020204" pitchFamily="34" charset="-122"/>
                <a:ea typeface="微软雅黑" panose="020B0503020204020204" pitchFamily="34" charset="-122"/>
              </a:rPr>
              <a:t>/Meeting background</a:t>
            </a:r>
            <a:endParaRPr lang="zh-CN" altLang="en-US" sz="1600" b="1" dirty="0">
              <a:solidFill>
                <a:srgbClr val="054D95"/>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1915" y="8898660"/>
            <a:ext cx="3071675" cy="338554"/>
          </a:xfrm>
          <a:prstGeom prst="rect">
            <a:avLst/>
          </a:prstGeom>
          <a:noFill/>
        </p:spPr>
        <p:txBody>
          <a:bodyPr wrap="none" rtlCol="0">
            <a:spAutoFit/>
          </a:bodyPr>
          <a:lstStyle/>
          <a:p>
            <a:r>
              <a:rPr lang="zh-CN" altLang="en-US" sz="1600" b="1" dirty="0">
                <a:solidFill>
                  <a:srgbClr val="054D95"/>
                </a:solidFill>
                <a:latin typeface="微软雅黑" panose="020B0503020204020204" pitchFamily="34" charset="-122"/>
                <a:ea typeface="微软雅黑" panose="020B0503020204020204" pitchFamily="34" charset="-122"/>
              </a:rPr>
              <a:t>会议亮点</a:t>
            </a:r>
            <a:r>
              <a:rPr lang="en-US" altLang="zh-CN" sz="1600" b="1" dirty="0">
                <a:solidFill>
                  <a:srgbClr val="054D95"/>
                </a:solidFill>
                <a:latin typeface="微软雅黑" panose="020B0503020204020204" pitchFamily="34" charset="-122"/>
                <a:ea typeface="微软雅黑" panose="020B0503020204020204" pitchFamily="34" charset="-122"/>
              </a:rPr>
              <a:t>/Meeting highlights</a:t>
            </a:r>
            <a:endParaRPr lang="zh-CN" altLang="en-US" sz="1600" b="1" dirty="0">
              <a:solidFill>
                <a:srgbClr val="054D95"/>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 xmlns:a16="http://schemas.microsoft.com/office/drawing/2014/main" id="{590451A9-9782-924D-8280-EFB7567BC0E8}"/>
              </a:ext>
            </a:extLst>
          </p:cNvPr>
          <p:cNvSpPr txBox="1"/>
          <p:nvPr/>
        </p:nvSpPr>
        <p:spPr>
          <a:xfrm>
            <a:off x="3654150" y="9141089"/>
            <a:ext cx="3622159" cy="872034"/>
          </a:xfrm>
          <a:prstGeom prst="rect">
            <a:avLst/>
          </a:prstGeom>
          <a:noFill/>
        </p:spPr>
        <p:txBody>
          <a:bodyPr wrap="square" rtlCol="0">
            <a:spAutoFit/>
          </a:bodyPr>
          <a:lstStyle/>
          <a:p>
            <a:pPr algn="just">
              <a:lnSpc>
                <a:spcPct val="200000"/>
              </a:lnSpc>
              <a:spcAft>
                <a:spcPts val="800"/>
              </a:spcAft>
            </a:pPr>
            <a:r>
              <a:rPr lang="zh-CN" altLang="en-US" sz="1100" dirty="0" smtClean="0">
                <a:latin typeface="+mj-ea"/>
                <a:ea typeface="+mj-ea"/>
                <a:cs typeface="Arial" panose="020B0604020202020204" pitchFamily="34" charset="0"/>
              </a:rPr>
              <a:t>石油焦</a:t>
            </a:r>
            <a:r>
              <a:rPr lang="en-US" altLang="zh-CN" sz="1100" dirty="0" smtClean="0">
                <a:latin typeface="+mj-ea"/>
                <a:ea typeface="+mj-ea"/>
                <a:cs typeface="Arial" panose="020B0604020202020204" pitchFamily="34" charset="0"/>
              </a:rPr>
              <a:t>-</a:t>
            </a:r>
            <a:r>
              <a:rPr lang="zh-CN" altLang="en-US" sz="1100" dirty="0" smtClean="0">
                <a:latin typeface="+mj-ea"/>
                <a:ea typeface="+mj-ea"/>
                <a:cs typeface="Arial" panose="020B0604020202020204" pitchFamily="34" charset="0"/>
              </a:rPr>
              <a:t>铝行业大格局分析</a:t>
            </a:r>
            <a:endParaRPr lang="en-US" altLang="zh-CN" sz="1100" dirty="0" smtClean="0">
              <a:latin typeface="+mj-ea"/>
              <a:ea typeface="+mj-ea"/>
              <a:cs typeface="Arial" panose="020B0604020202020204" pitchFamily="34" charset="0"/>
            </a:endParaRPr>
          </a:p>
          <a:p>
            <a:pPr algn="just">
              <a:lnSpc>
                <a:spcPct val="200000"/>
              </a:lnSpc>
              <a:spcAft>
                <a:spcPts val="800"/>
              </a:spcAft>
            </a:pPr>
            <a:r>
              <a:rPr lang="zh-CN" altLang="en-US" sz="1100" dirty="0" smtClean="0">
                <a:latin typeface="+mj-ea"/>
                <a:ea typeface="+mj-ea"/>
                <a:cs typeface="Arial" panose="020B0604020202020204" pitchFamily="34" charset="0"/>
              </a:rPr>
              <a:t>业内</a:t>
            </a:r>
            <a:r>
              <a:rPr lang="zh-CN" altLang="en-US" sz="1100" dirty="0">
                <a:latin typeface="+mj-ea"/>
                <a:ea typeface="+mj-ea"/>
                <a:cs typeface="Arial" panose="020B0604020202020204" pitchFamily="34" charset="0"/>
              </a:rPr>
              <a:t>龙头企业，各界精英人士，齐聚一堂，拓展商业圈</a:t>
            </a:r>
          </a:p>
        </p:txBody>
      </p:sp>
    </p:spTree>
    <p:extLst>
      <p:ext uri="{BB962C8B-B14F-4D97-AF65-F5344CB8AC3E}">
        <p14:creationId xmlns:p14="http://schemas.microsoft.com/office/powerpoint/2010/main" val="3689652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4284443" y="5833992"/>
            <a:ext cx="2886714" cy="3040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10943" y="5833992"/>
            <a:ext cx="3873500" cy="3040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nvCxnSpPr>
        <p:spPr>
          <a:xfrm flipH="1">
            <a:off x="1465122" y="2321682"/>
            <a:ext cx="594" cy="330502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4" idx="0"/>
            <a:endCxn id="84" idx="4"/>
          </p:cNvCxnSpPr>
          <p:nvPr/>
        </p:nvCxnSpPr>
        <p:spPr>
          <a:xfrm>
            <a:off x="1476376" y="6386059"/>
            <a:ext cx="13411" cy="3183947"/>
          </a:xfrm>
          <a:prstGeom prst="line">
            <a:avLst/>
          </a:prstGeom>
          <a:ln/>
        </p:spPr>
        <p:style>
          <a:lnRef idx="1">
            <a:schemeClr val="accent1"/>
          </a:lnRef>
          <a:fillRef idx="0">
            <a:schemeClr val="accent1"/>
          </a:fillRef>
          <a:effectRef idx="0">
            <a:schemeClr val="accent1"/>
          </a:effectRef>
          <a:fontRef idx="minor">
            <a:schemeClr val="tx1"/>
          </a:fontRef>
        </p:style>
      </p:cxnSp>
      <p:sp>
        <p:nvSpPr>
          <p:cNvPr id="2" name="Rectangle 66"/>
          <p:cNvSpPr>
            <a:spLocks noChangeArrowheads="1"/>
          </p:cNvSpPr>
          <p:nvPr/>
        </p:nvSpPr>
        <p:spPr bwMode="auto">
          <a:xfrm>
            <a:off x="-944442" y="2298800"/>
            <a:ext cx="2260968" cy="88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ct val="150000"/>
              </a:lnSpc>
              <a:tabLst>
                <a:tab pos="914400" algn="l"/>
              </a:tabLst>
              <a:defRPr/>
            </a:pPr>
            <a:r>
              <a:rPr lang="en-US" altLang="zh-CN" sz="1200" b="1" dirty="0">
                <a:solidFill>
                  <a:srgbClr val="003366"/>
                </a:solidFill>
                <a:latin typeface="黑体" panose="02010609060101010101" pitchFamily="49" charset="-122"/>
                <a:ea typeface="黑体" panose="02010609060101010101" pitchFamily="49" charset="-122"/>
              </a:rPr>
              <a:t>13:00-15:00</a:t>
            </a:r>
          </a:p>
          <a:p>
            <a:pPr algn="r">
              <a:lnSpc>
                <a:spcPct val="150000"/>
              </a:lnSpc>
              <a:tabLst>
                <a:tab pos="914400" algn="l"/>
              </a:tabLst>
              <a:defRPr/>
            </a:pPr>
            <a:r>
              <a:rPr lang="en-US" altLang="zh-CN" sz="1200" b="1" dirty="0">
                <a:solidFill>
                  <a:srgbClr val="003366"/>
                </a:solidFill>
                <a:latin typeface="黑体" panose="02010609060101010101" pitchFamily="49" charset="-122"/>
                <a:ea typeface="黑体" panose="02010609060101010101" pitchFamily="49" charset="-122"/>
              </a:rPr>
              <a:t>15:00-17:00</a:t>
            </a:r>
          </a:p>
          <a:p>
            <a:pPr algn="r">
              <a:lnSpc>
                <a:spcPct val="150000"/>
              </a:lnSpc>
              <a:tabLst>
                <a:tab pos="914400" algn="l"/>
              </a:tabLst>
              <a:defRPr/>
            </a:pPr>
            <a:r>
              <a:rPr lang="en-US" altLang="zh-CN" sz="1200" b="1" dirty="0">
                <a:solidFill>
                  <a:srgbClr val="003366"/>
                </a:solidFill>
                <a:latin typeface="黑体" panose="02010609060101010101" pitchFamily="49" charset="-122"/>
                <a:ea typeface="黑体" panose="02010609060101010101" pitchFamily="49" charset="-122"/>
              </a:rPr>
              <a:t>18:00-21:00</a:t>
            </a:r>
          </a:p>
        </p:txBody>
      </p:sp>
      <p:sp>
        <p:nvSpPr>
          <p:cNvPr id="3" name="Rectangle 67"/>
          <p:cNvSpPr>
            <a:spLocks noChangeArrowheads="1"/>
          </p:cNvSpPr>
          <p:nvPr/>
        </p:nvSpPr>
        <p:spPr bwMode="auto">
          <a:xfrm>
            <a:off x="1562628" y="3614161"/>
            <a:ext cx="3122345" cy="2109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1117600">
              <a:tabLst>
                <a:tab pos="914400" algn="l"/>
              </a:tabLst>
              <a:defRPr>
                <a:solidFill>
                  <a:schemeClr val="tx1"/>
                </a:solidFill>
                <a:latin typeface="Calibri" panose="020F0502020204030204" pitchFamily="34" charset="0"/>
                <a:ea typeface="宋体" panose="02010600030101010101" pitchFamily="2" charset="-122"/>
              </a:defRPr>
            </a:lvl1pPr>
            <a:lvl2pPr>
              <a:tabLst>
                <a:tab pos="914400" algn="l"/>
              </a:tabLst>
              <a:defRPr>
                <a:solidFill>
                  <a:schemeClr val="tx1"/>
                </a:solidFill>
                <a:latin typeface="Calibri" panose="020F0502020204030204" pitchFamily="34" charset="0"/>
                <a:ea typeface="宋体" panose="02010600030101010101" pitchFamily="2" charset="-122"/>
              </a:defRPr>
            </a:lvl2pPr>
            <a:lvl3pPr>
              <a:tabLst>
                <a:tab pos="914400" algn="l"/>
              </a:tabLst>
              <a:defRPr>
                <a:solidFill>
                  <a:schemeClr val="tx1"/>
                </a:solidFill>
                <a:latin typeface="Calibri" panose="020F0502020204030204" pitchFamily="34" charset="0"/>
                <a:ea typeface="宋体" panose="02010600030101010101" pitchFamily="2" charset="-122"/>
              </a:defRPr>
            </a:lvl3pPr>
            <a:lvl4pPr>
              <a:tabLst>
                <a:tab pos="914400" algn="l"/>
              </a:tabLst>
              <a:defRPr>
                <a:solidFill>
                  <a:schemeClr val="tx1"/>
                </a:solidFill>
                <a:latin typeface="Calibri" panose="020F0502020204030204" pitchFamily="34" charset="0"/>
                <a:ea typeface="宋体" panose="02010600030101010101" pitchFamily="2" charset="-122"/>
              </a:defRPr>
            </a:lvl4pPr>
            <a:lvl5pPr>
              <a:tabLst>
                <a:tab pos="914400" algn="l"/>
              </a:tabLst>
              <a:defRPr>
                <a:solidFill>
                  <a:schemeClr val="tx1"/>
                </a:solidFill>
                <a:latin typeface="Calibri" panose="020F0502020204030204" pitchFamily="34" charset="0"/>
                <a:ea typeface="宋体" panose="02010600030101010101" pitchFamily="2" charset="-122"/>
              </a:defRPr>
            </a:lvl5pPr>
            <a:lvl6pPr marL="2249488" indent="36513" eaLnBrk="0" fontAlgn="base" hangingPunct="0">
              <a:spcBef>
                <a:spcPct val="0"/>
              </a:spcBef>
              <a:spcAft>
                <a:spcPct val="0"/>
              </a:spcAft>
              <a:tabLst>
                <a:tab pos="914400" algn="l"/>
              </a:tabLst>
              <a:defRPr>
                <a:solidFill>
                  <a:schemeClr val="tx1"/>
                </a:solidFill>
                <a:latin typeface="Calibri" panose="020F0502020204030204" pitchFamily="34" charset="0"/>
                <a:ea typeface="宋体" panose="02010600030101010101" pitchFamily="2" charset="-122"/>
              </a:defRPr>
            </a:lvl6pPr>
            <a:lvl7pPr marL="2706688" indent="36513" eaLnBrk="0" fontAlgn="base" hangingPunct="0">
              <a:spcBef>
                <a:spcPct val="0"/>
              </a:spcBef>
              <a:spcAft>
                <a:spcPct val="0"/>
              </a:spcAft>
              <a:tabLst>
                <a:tab pos="914400" algn="l"/>
              </a:tabLst>
              <a:defRPr>
                <a:solidFill>
                  <a:schemeClr val="tx1"/>
                </a:solidFill>
                <a:latin typeface="Calibri" panose="020F0502020204030204" pitchFamily="34" charset="0"/>
                <a:ea typeface="宋体" panose="02010600030101010101" pitchFamily="2" charset="-122"/>
              </a:defRPr>
            </a:lvl7pPr>
            <a:lvl8pPr marL="3163888" indent="36513" eaLnBrk="0" fontAlgn="base" hangingPunct="0">
              <a:spcBef>
                <a:spcPct val="0"/>
              </a:spcBef>
              <a:spcAft>
                <a:spcPct val="0"/>
              </a:spcAft>
              <a:tabLst>
                <a:tab pos="914400" algn="l"/>
              </a:tabLst>
              <a:defRPr>
                <a:solidFill>
                  <a:schemeClr val="tx1"/>
                </a:solidFill>
                <a:latin typeface="Calibri" panose="020F0502020204030204" pitchFamily="34" charset="0"/>
                <a:ea typeface="宋体" panose="02010600030101010101" pitchFamily="2" charset="-122"/>
              </a:defRPr>
            </a:lvl8pPr>
            <a:lvl9pPr marL="3621088" indent="36513" eaLnBrk="0" fontAlgn="base" hangingPunct="0">
              <a:spcBef>
                <a:spcPct val="0"/>
              </a:spcBef>
              <a:spcAft>
                <a:spcPct val="0"/>
              </a:spcAft>
              <a:tabLst>
                <a:tab pos="914400" algn="l"/>
              </a:tabLst>
              <a:defRPr>
                <a:solidFill>
                  <a:schemeClr val="tx1"/>
                </a:solidFill>
                <a:latin typeface="Calibri" panose="020F0502020204030204" pitchFamily="34" charset="0"/>
                <a:ea typeface="宋体" panose="02010600030101010101" pitchFamily="2" charset="-122"/>
              </a:defRPr>
            </a:lvl9pPr>
          </a:lstStyle>
          <a:p>
            <a:pPr indent="0">
              <a:lnSpc>
                <a:spcPts val="2600"/>
              </a:lnSpc>
              <a:defRPr/>
            </a:pPr>
            <a:r>
              <a:rPr lang="zh-CN" altLang="en-US" sz="1200" b="1" dirty="0">
                <a:solidFill>
                  <a:srgbClr val="003366"/>
                </a:solidFill>
                <a:latin typeface="黑体" panose="02010609060101010101" pitchFamily="49" charset="-122"/>
                <a:ea typeface="黑体" panose="02010609060101010101" pitchFamily="49" charset="-122"/>
              </a:rPr>
              <a:t>大会致辞</a:t>
            </a:r>
            <a:endParaRPr lang="en-US" altLang="zh-CN" sz="1200" b="1" dirty="0">
              <a:solidFill>
                <a:srgbClr val="003366"/>
              </a:solidFill>
              <a:latin typeface="黑体" panose="02010609060101010101" pitchFamily="49" charset="-122"/>
              <a:ea typeface="黑体" panose="02010609060101010101" pitchFamily="49" charset="-122"/>
            </a:endParaRPr>
          </a:p>
          <a:p>
            <a:pPr indent="0">
              <a:lnSpc>
                <a:spcPts val="2600"/>
              </a:lnSpc>
              <a:defRPr/>
            </a:pPr>
            <a:r>
              <a:rPr lang="zh-CN" altLang="en-US" sz="1200" b="1" dirty="0">
                <a:solidFill>
                  <a:srgbClr val="003366"/>
                </a:solidFill>
                <a:latin typeface="黑体" panose="02010609060101010101" pitchFamily="49" charset="-122"/>
                <a:ea typeface="黑体" panose="02010609060101010101" pitchFamily="49" charset="-122"/>
              </a:rPr>
              <a:t>全球疫情及中美关系新格局下的中国经济</a:t>
            </a:r>
          </a:p>
          <a:p>
            <a:pPr indent="0">
              <a:lnSpc>
                <a:spcPts val="2600"/>
              </a:lnSpc>
              <a:defRPr/>
            </a:pPr>
            <a:r>
              <a:rPr lang="zh-CN" altLang="en-US" sz="1200" b="1" dirty="0">
                <a:solidFill>
                  <a:srgbClr val="003366"/>
                </a:solidFill>
                <a:latin typeface="黑体" panose="02010609060101010101" pitchFamily="49" charset="-122"/>
                <a:ea typeface="黑体" panose="02010609060101010101" pitchFamily="49" charset="-122"/>
              </a:rPr>
              <a:t>中国电解铝行业分析及展望</a:t>
            </a:r>
          </a:p>
          <a:p>
            <a:pPr indent="0">
              <a:lnSpc>
                <a:spcPts val="2600"/>
              </a:lnSpc>
              <a:defRPr/>
            </a:pPr>
            <a:r>
              <a:rPr lang="zh-CN" altLang="en-US" sz="1200" b="1" dirty="0">
                <a:solidFill>
                  <a:srgbClr val="003366"/>
                </a:solidFill>
                <a:latin typeface="黑体" panose="02010609060101010101" pitchFamily="49" charset="-122"/>
                <a:ea typeface="黑体" panose="02010609060101010101" pitchFamily="49" charset="-122"/>
              </a:rPr>
              <a:t>预焙阳极行业现状及未来发展</a:t>
            </a:r>
          </a:p>
          <a:p>
            <a:pPr indent="0">
              <a:lnSpc>
                <a:spcPts val="2600"/>
              </a:lnSpc>
              <a:defRPr/>
            </a:pPr>
            <a:r>
              <a:rPr lang="zh-CN" altLang="en-US" sz="1200" b="1" dirty="0">
                <a:solidFill>
                  <a:srgbClr val="003366"/>
                </a:solidFill>
                <a:latin typeface="黑体" panose="02010609060101010101" pitchFamily="49" charset="-122"/>
                <a:ea typeface="黑体" panose="02010609060101010101" pitchFamily="49" charset="-122"/>
              </a:rPr>
              <a:t>石油焦</a:t>
            </a:r>
            <a:r>
              <a:rPr lang="en-US" altLang="zh-CN" sz="1200" b="1" dirty="0">
                <a:solidFill>
                  <a:srgbClr val="003366"/>
                </a:solidFill>
                <a:latin typeface="黑体" panose="02010609060101010101" pitchFamily="49" charset="-122"/>
                <a:ea typeface="黑体" panose="02010609060101010101" pitchFamily="49" charset="-122"/>
              </a:rPr>
              <a:t>-</a:t>
            </a:r>
            <a:r>
              <a:rPr lang="zh-CN" altLang="en-US" sz="1200" b="1" dirty="0">
                <a:solidFill>
                  <a:srgbClr val="003366"/>
                </a:solidFill>
                <a:latin typeface="黑体" panose="02010609060101010101" pitchFamily="49" charset="-122"/>
                <a:ea typeface="黑体" panose="02010609060101010101" pitchFamily="49" charset="-122"/>
              </a:rPr>
              <a:t>煅烧焦行业供需格局分析及</a:t>
            </a:r>
            <a:r>
              <a:rPr lang="zh-CN" altLang="en-US" sz="1200" b="1" dirty="0" smtClean="0">
                <a:solidFill>
                  <a:srgbClr val="003366"/>
                </a:solidFill>
                <a:latin typeface="黑体" panose="02010609060101010101" pitchFamily="49" charset="-122"/>
                <a:ea typeface="黑体" panose="02010609060101010101" pitchFamily="49" charset="-122"/>
              </a:rPr>
              <a:t>展望</a:t>
            </a:r>
            <a:endParaRPr lang="en-US" altLang="zh-CN" sz="1200" b="1" dirty="0" smtClean="0">
              <a:solidFill>
                <a:srgbClr val="003366"/>
              </a:solidFill>
              <a:latin typeface="黑体" panose="02010609060101010101" pitchFamily="49" charset="-122"/>
              <a:ea typeface="黑体" panose="02010609060101010101" pitchFamily="49" charset="-122"/>
            </a:endParaRPr>
          </a:p>
          <a:p>
            <a:pPr indent="0">
              <a:lnSpc>
                <a:spcPts val="2600"/>
              </a:lnSpc>
              <a:defRPr/>
            </a:pPr>
            <a:r>
              <a:rPr lang="zh-CN" altLang="en-US" sz="1200" b="1" dirty="0" smtClean="0">
                <a:solidFill>
                  <a:srgbClr val="003366"/>
                </a:solidFill>
                <a:latin typeface="黑体" panose="02010609060101010101" pitchFamily="49" charset="-122"/>
                <a:ea typeface="黑体" panose="02010609060101010101" pitchFamily="49" charset="-122"/>
              </a:rPr>
              <a:t>自助午餐</a:t>
            </a:r>
            <a:endParaRPr lang="zh-CN" altLang="en-US" sz="1200" b="1" dirty="0">
              <a:solidFill>
                <a:srgbClr val="003366"/>
              </a:solidFill>
              <a:latin typeface="黑体" panose="02010609060101010101" pitchFamily="49" charset="-122"/>
              <a:ea typeface="黑体" panose="02010609060101010101" pitchFamily="49" charset="-122"/>
            </a:endParaRPr>
          </a:p>
        </p:txBody>
      </p:sp>
      <p:grpSp>
        <p:nvGrpSpPr>
          <p:cNvPr id="85" name="组合 84"/>
          <p:cNvGrpSpPr/>
          <p:nvPr/>
        </p:nvGrpSpPr>
        <p:grpSpPr>
          <a:xfrm>
            <a:off x="1250671" y="1707244"/>
            <a:ext cx="4094251" cy="530635"/>
            <a:chOff x="1046162" y="1919289"/>
            <a:chExt cx="3834921" cy="530635"/>
          </a:xfrm>
        </p:grpSpPr>
        <p:sp>
          <p:nvSpPr>
            <p:cNvPr id="5" name="圆角矩形 4"/>
            <p:cNvSpPr/>
            <p:nvPr/>
          </p:nvSpPr>
          <p:spPr bwMode="auto">
            <a:xfrm>
              <a:off x="1046162" y="1919289"/>
              <a:ext cx="3817937" cy="365125"/>
            </a:xfrm>
            <a:prstGeom prst="roundRect">
              <a:avLst>
                <a:gd name="adj" fmla="val 50000"/>
              </a:avLst>
            </a:prstGeom>
            <a:gradFill>
              <a:gsLst>
                <a:gs pos="0">
                  <a:schemeClr val="accent1">
                    <a:lumMod val="75000"/>
                  </a:schemeClr>
                </a:gs>
                <a:gs pos="100000">
                  <a:srgbClr val="00336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黑体" panose="02010609060101010101" pitchFamily="49" charset="-122"/>
                <a:ea typeface="黑体" panose="02010609060101010101" pitchFamily="49" charset="-122"/>
              </a:endParaRPr>
            </a:p>
          </p:txBody>
        </p:sp>
        <p:sp>
          <p:nvSpPr>
            <p:cNvPr id="6" name="文本框 7"/>
            <p:cNvSpPr txBox="1">
              <a:spLocks noChangeArrowheads="1"/>
            </p:cNvSpPr>
            <p:nvPr/>
          </p:nvSpPr>
          <p:spPr bwMode="auto">
            <a:xfrm>
              <a:off x="1146402" y="1926704"/>
              <a:ext cx="37346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400" b="1" dirty="0">
                  <a:solidFill>
                    <a:schemeClr val="bg1"/>
                  </a:solidFill>
                  <a:latin typeface="黑体" panose="02010609060101010101" pitchFamily="49" charset="-122"/>
                  <a:ea typeface="黑体" panose="02010609060101010101" pitchFamily="49" charset="-122"/>
                </a:rPr>
                <a:t>2020.11.15</a:t>
              </a:r>
              <a:r>
                <a:rPr lang="zh-CN" altLang="en-US" sz="1400" b="1" dirty="0">
                  <a:solidFill>
                    <a:schemeClr val="bg1"/>
                  </a:solidFill>
                  <a:latin typeface="黑体" panose="02010609060101010101" pitchFamily="49" charset="-122"/>
                  <a:ea typeface="黑体" panose="02010609060101010101" pitchFamily="49" charset="-122"/>
                </a:rPr>
                <a:t>（周日</a:t>
              </a:r>
              <a:r>
                <a:rPr lang="zh-CN" altLang="en-US" sz="1400" b="1" dirty="0" smtClean="0">
                  <a:solidFill>
                    <a:schemeClr val="bg1"/>
                  </a:solidFill>
                  <a:latin typeface="黑体" panose="02010609060101010101" pitchFamily="49" charset="-122"/>
                  <a:ea typeface="黑体" panose="02010609060101010101" pitchFamily="49" charset="-122"/>
                </a:rPr>
                <a:t>）下午  大会签到</a:t>
              </a:r>
              <a:r>
                <a:rPr lang="en-US" altLang="zh-CN" sz="1400" b="1" dirty="0" smtClean="0">
                  <a:solidFill>
                    <a:schemeClr val="bg1"/>
                  </a:solidFill>
                  <a:latin typeface="黑体" panose="02010609060101010101" pitchFamily="49" charset="-122"/>
                  <a:ea typeface="黑体" panose="02010609060101010101" pitchFamily="49" charset="-122"/>
                </a:rPr>
                <a:t>&amp;</a:t>
              </a:r>
              <a:r>
                <a:rPr lang="zh-CN" altLang="en-US" sz="1400" b="1" dirty="0" smtClean="0">
                  <a:solidFill>
                    <a:schemeClr val="bg1"/>
                  </a:solidFill>
                  <a:latin typeface="黑体" panose="02010609060101010101" pitchFamily="49" charset="-122"/>
                  <a:ea typeface="黑体" panose="02010609060101010101" pitchFamily="49" charset="-122"/>
                </a:rPr>
                <a:t>商务交流</a:t>
              </a:r>
              <a:endParaRPr lang="en-US" altLang="zh-CN" sz="1400" b="1" dirty="0" smtClean="0">
                <a:solidFill>
                  <a:schemeClr val="bg1"/>
                </a:solidFill>
                <a:latin typeface="黑体" panose="02010609060101010101" pitchFamily="49" charset="-122"/>
                <a:ea typeface="黑体" panose="02010609060101010101" pitchFamily="49" charset="-122"/>
              </a:endParaRPr>
            </a:p>
            <a:p>
              <a:endParaRPr lang="zh-CN" altLang="en-US" sz="1400" b="1" dirty="0">
                <a:solidFill>
                  <a:schemeClr val="bg1"/>
                </a:solidFill>
                <a:latin typeface="黑体" panose="02010609060101010101" pitchFamily="49" charset="-122"/>
                <a:ea typeface="黑体" panose="02010609060101010101" pitchFamily="49" charset="-122"/>
              </a:endParaRPr>
            </a:p>
          </p:txBody>
        </p:sp>
      </p:grpSp>
      <p:sp>
        <p:nvSpPr>
          <p:cNvPr id="9" name="椭圆 8"/>
          <p:cNvSpPr/>
          <p:nvPr/>
        </p:nvSpPr>
        <p:spPr>
          <a:xfrm>
            <a:off x="1417747" y="3846083"/>
            <a:ext cx="79375" cy="79375"/>
          </a:xfrm>
          <a:prstGeom prst="ellipse">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黑体" panose="02010609060101010101" pitchFamily="49" charset="-122"/>
              <a:ea typeface="黑体" panose="02010609060101010101" pitchFamily="49" charset="-122"/>
            </a:endParaRPr>
          </a:p>
        </p:txBody>
      </p:sp>
      <p:sp>
        <p:nvSpPr>
          <p:cNvPr id="10" name="椭圆 9"/>
          <p:cNvSpPr/>
          <p:nvPr/>
        </p:nvSpPr>
        <p:spPr>
          <a:xfrm>
            <a:off x="1422582" y="4182683"/>
            <a:ext cx="79375" cy="79375"/>
          </a:xfrm>
          <a:prstGeom prst="ellipse">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黑体" panose="02010609060101010101" pitchFamily="49" charset="-122"/>
              <a:ea typeface="黑体" panose="02010609060101010101" pitchFamily="49" charset="-122"/>
            </a:endParaRPr>
          </a:p>
        </p:txBody>
      </p:sp>
      <p:sp>
        <p:nvSpPr>
          <p:cNvPr id="11" name="椭圆 10"/>
          <p:cNvSpPr/>
          <p:nvPr/>
        </p:nvSpPr>
        <p:spPr>
          <a:xfrm>
            <a:off x="1423933" y="4460630"/>
            <a:ext cx="79375" cy="79375"/>
          </a:xfrm>
          <a:prstGeom prst="ellipse">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黑体" panose="02010609060101010101" pitchFamily="49" charset="-122"/>
              <a:ea typeface="黑体" panose="02010609060101010101" pitchFamily="49" charset="-122"/>
            </a:endParaRPr>
          </a:p>
        </p:txBody>
      </p:sp>
      <p:sp>
        <p:nvSpPr>
          <p:cNvPr id="12" name="椭圆 11"/>
          <p:cNvSpPr/>
          <p:nvPr/>
        </p:nvSpPr>
        <p:spPr>
          <a:xfrm>
            <a:off x="1418304" y="5117836"/>
            <a:ext cx="79375" cy="79375"/>
          </a:xfrm>
          <a:prstGeom prst="ellipse">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黑体" panose="02010609060101010101" pitchFamily="49" charset="-122"/>
              <a:ea typeface="黑体" panose="02010609060101010101" pitchFamily="49" charset="-122"/>
            </a:endParaRPr>
          </a:p>
        </p:txBody>
      </p:sp>
      <p:sp>
        <p:nvSpPr>
          <p:cNvPr id="14" name="椭圆 13"/>
          <p:cNvSpPr/>
          <p:nvPr/>
        </p:nvSpPr>
        <p:spPr>
          <a:xfrm>
            <a:off x="1436688" y="6386059"/>
            <a:ext cx="79375" cy="79375"/>
          </a:xfrm>
          <a:prstGeom prst="ellipse">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黑体" panose="02010609060101010101" pitchFamily="49" charset="-122"/>
              <a:ea typeface="黑体" panose="02010609060101010101" pitchFamily="49" charset="-122"/>
            </a:endParaRPr>
          </a:p>
        </p:txBody>
      </p:sp>
      <p:sp>
        <p:nvSpPr>
          <p:cNvPr id="15" name="椭圆 14"/>
          <p:cNvSpPr/>
          <p:nvPr/>
        </p:nvSpPr>
        <p:spPr>
          <a:xfrm>
            <a:off x="1434544" y="6924698"/>
            <a:ext cx="79375" cy="79375"/>
          </a:xfrm>
          <a:prstGeom prst="ellipse">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黑体" panose="02010609060101010101" pitchFamily="49" charset="-122"/>
              <a:ea typeface="黑体" panose="02010609060101010101" pitchFamily="49" charset="-122"/>
            </a:endParaRPr>
          </a:p>
        </p:txBody>
      </p:sp>
      <p:sp>
        <p:nvSpPr>
          <p:cNvPr id="16" name="椭圆 15"/>
          <p:cNvSpPr/>
          <p:nvPr/>
        </p:nvSpPr>
        <p:spPr>
          <a:xfrm>
            <a:off x="1438278" y="7307629"/>
            <a:ext cx="79375" cy="79375"/>
          </a:xfrm>
          <a:prstGeom prst="ellipse">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黑体" panose="02010609060101010101" pitchFamily="49" charset="-122"/>
              <a:ea typeface="黑体" panose="02010609060101010101" pitchFamily="49" charset="-122"/>
            </a:endParaRPr>
          </a:p>
        </p:txBody>
      </p:sp>
      <p:sp>
        <p:nvSpPr>
          <p:cNvPr id="17" name="椭圆 16"/>
          <p:cNvSpPr/>
          <p:nvPr/>
        </p:nvSpPr>
        <p:spPr>
          <a:xfrm>
            <a:off x="1438277" y="7862987"/>
            <a:ext cx="79375" cy="79375"/>
          </a:xfrm>
          <a:prstGeom prst="ellipse">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黑体" panose="02010609060101010101" pitchFamily="49" charset="-122"/>
              <a:ea typeface="黑体" panose="02010609060101010101" pitchFamily="49" charset="-122"/>
            </a:endParaRPr>
          </a:p>
        </p:txBody>
      </p:sp>
      <p:sp>
        <p:nvSpPr>
          <p:cNvPr id="19" name="椭圆 18"/>
          <p:cNvSpPr/>
          <p:nvPr/>
        </p:nvSpPr>
        <p:spPr>
          <a:xfrm>
            <a:off x="1439836" y="8414821"/>
            <a:ext cx="79375" cy="79375"/>
          </a:xfrm>
          <a:prstGeom prst="ellipse">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黑体" panose="02010609060101010101" pitchFamily="49" charset="-122"/>
              <a:ea typeface="黑体" panose="02010609060101010101" pitchFamily="49" charset="-122"/>
            </a:endParaRPr>
          </a:p>
        </p:txBody>
      </p:sp>
      <p:sp>
        <p:nvSpPr>
          <p:cNvPr id="61" name="Rectangle 66"/>
          <p:cNvSpPr>
            <a:spLocks noChangeArrowheads="1"/>
          </p:cNvSpPr>
          <p:nvPr/>
        </p:nvSpPr>
        <p:spPr bwMode="auto">
          <a:xfrm>
            <a:off x="1620279" y="2283039"/>
            <a:ext cx="5614998"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nSpc>
                <a:spcPct val="150000"/>
              </a:lnSpc>
              <a:tabLst>
                <a:tab pos="914400" algn="l"/>
              </a:tabLst>
              <a:defRPr/>
            </a:pPr>
            <a:r>
              <a:rPr lang="zh-CN" altLang="en-US" sz="1200" b="1" dirty="0">
                <a:solidFill>
                  <a:srgbClr val="003366"/>
                </a:solidFill>
                <a:latin typeface="黑体" panose="02010609060101010101" pitchFamily="49" charset="-122"/>
                <a:ea typeface="黑体" panose="02010609060101010101" pitchFamily="49" charset="-122"/>
              </a:rPr>
              <a:t>嘉宾签到</a:t>
            </a:r>
            <a:endParaRPr lang="en-US" altLang="zh-CN" sz="1200" b="1" dirty="0">
              <a:solidFill>
                <a:srgbClr val="003366"/>
              </a:solidFill>
              <a:latin typeface="黑体" panose="02010609060101010101" pitchFamily="49" charset="-122"/>
              <a:ea typeface="黑体" panose="02010609060101010101" pitchFamily="49" charset="-122"/>
            </a:endParaRPr>
          </a:p>
          <a:p>
            <a:pPr>
              <a:spcBef>
                <a:spcPts val="600"/>
              </a:spcBef>
              <a:spcAft>
                <a:spcPts val="600"/>
              </a:spcAft>
            </a:pPr>
            <a:r>
              <a:rPr lang="zh-CN" altLang="en-US" sz="1200" b="1" dirty="0">
                <a:solidFill>
                  <a:srgbClr val="003366"/>
                </a:solidFill>
                <a:latin typeface="黑体" panose="02010609060101010101" pitchFamily="49" charset="-122"/>
                <a:ea typeface="黑体" panose="02010609060101010101" pitchFamily="49" charset="-122"/>
              </a:rPr>
              <a:t>估价闭门会议</a:t>
            </a:r>
            <a:endParaRPr lang="en-US" altLang="zh-CN" sz="1200" b="1" dirty="0">
              <a:solidFill>
                <a:srgbClr val="003366"/>
              </a:solidFill>
              <a:latin typeface="黑体" panose="02010609060101010101" pitchFamily="49" charset="-122"/>
              <a:ea typeface="黑体" panose="02010609060101010101" pitchFamily="49" charset="-122"/>
            </a:endParaRPr>
          </a:p>
          <a:p>
            <a:pPr>
              <a:lnSpc>
                <a:spcPct val="150000"/>
              </a:lnSpc>
              <a:tabLst>
                <a:tab pos="914400" algn="l"/>
              </a:tabLst>
              <a:defRPr/>
            </a:pPr>
            <a:r>
              <a:rPr lang="zh-CN" altLang="en-US" sz="1200" b="1" dirty="0" smtClean="0">
                <a:solidFill>
                  <a:srgbClr val="003366"/>
                </a:solidFill>
                <a:latin typeface="黑体" panose="02010609060101010101" pitchFamily="49" charset="-122"/>
                <a:ea typeface="黑体" panose="02010609060101010101" pitchFamily="49" charset="-122"/>
              </a:rPr>
              <a:t>自助</a:t>
            </a:r>
            <a:r>
              <a:rPr lang="zh-CN" altLang="en-US" sz="1200" b="1" dirty="0">
                <a:solidFill>
                  <a:srgbClr val="003366"/>
                </a:solidFill>
                <a:latin typeface="黑体" panose="02010609060101010101" pitchFamily="49" charset="-122"/>
                <a:ea typeface="黑体" panose="02010609060101010101" pitchFamily="49" charset="-122"/>
              </a:rPr>
              <a:t>晚餐</a:t>
            </a:r>
          </a:p>
        </p:txBody>
      </p:sp>
      <p:sp>
        <p:nvSpPr>
          <p:cNvPr id="64" name="Rectangle 66"/>
          <p:cNvSpPr>
            <a:spLocks noChangeArrowheads="1"/>
          </p:cNvSpPr>
          <p:nvPr/>
        </p:nvSpPr>
        <p:spPr bwMode="auto">
          <a:xfrm>
            <a:off x="304846" y="3659624"/>
            <a:ext cx="1184940" cy="2035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nSpc>
                <a:spcPts val="2600"/>
              </a:lnSpc>
              <a:tabLst>
                <a:tab pos="914400" algn="l"/>
              </a:tabLst>
              <a:defRPr/>
            </a:pPr>
            <a:r>
              <a:rPr lang="en-US" altLang="zh-CN" sz="1200" b="1" dirty="0" smtClean="0">
                <a:solidFill>
                  <a:srgbClr val="003366"/>
                </a:solidFill>
                <a:latin typeface="黑体" panose="02010609060101010101" pitchFamily="49" charset="-122"/>
                <a:ea typeface="黑体" panose="02010609060101010101" pitchFamily="49" charset="-122"/>
              </a:rPr>
              <a:t>08:40-08:50 </a:t>
            </a:r>
            <a:endParaRPr lang="en-US" altLang="zh-CN" sz="1200" b="1" dirty="0">
              <a:solidFill>
                <a:srgbClr val="003366"/>
              </a:solidFill>
              <a:latin typeface="黑体" panose="02010609060101010101" pitchFamily="49" charset="-122"/>
              <a:ea typeface="黑体" panose="02010609060101010101" pitchFamily="49" charset="-122"/>
            </a:endParaRPr>
          </a:p>
          <a:p>
            <a:pPr>
              <a:lnSpc>
                <a:spcPts val="2600"/>
              </a:lnSpc>
              <a:tabLst>
                <a:tab pos="914400" algn="l"/>
              </a:tabLst>
              <a:defRPr/>
            </a:pPr>
            <a:r>
              <a:rPr lang="en-US" altLang="zh-CN" sz="1200" b="1" dirty="0" smtClean="0">
                <a:solidFill>
                  <a:srgbClr val="003366"/>
                </a:solidFill>
                <a:latin typeface="黑体" panose="02010609060101010101" pitchFamily="49" charset="-122"/>
                <a:ea typeface="黑体" panose="02010609060101010101" pitchFamily="49" charset="-122"/>
              </a:rPr>
              <a:t>08:50-10:00</a:t>
            </a:r>
            <a:endParaRPr lang="en-US" altLang="zh-CN" sz="1200" b="1" dirty="0">
              <a:solidFill>
                <a:srgbClr val="003366"/>
              </a:solidFill>
              <a:latin typeface="黑体" panose="02010609060101010101" pitchFamily="49" charset="-122"/>
              <a:ea typeface="黑体" panose="02010609060101010101" pitchFamily="49" charset="-122"/>
            </a:endParaRPr>
          </a:p>
          <a:p>
            <a:pPr>
              <a:lnSpc>
                <a:spcPts val="2600"/>
              </a:lnSpc>
              <a:tabLst>
                <a:tab pos="914400" algn="l"/>
              </a:tabLst>
              <a:defRPr/>
            </a:pPr>
            <a:r>
              <a:rPr lang="en-US" altLang="zh-CN" sz="1200" b="1" dirty="0" smtClean="0">
                <a:solidFill>
                  <a:srgbClr val="003366"/>
                </a:solidFill>
                <a:latin typeface="黑体" panose="02010609060101010101" pitchFamily="49" charset="-122"/>
                <a:ea typeface="黑体" panose="02010609060101010101" pitchFamily="49" charset="-122"/>
              </a:rPr>
              <a:t>10:00-10:40  </a:t>
            </a:r>
            <a:endParaRPr lang="en-US" altLang="zh-CN" sz="1200" b="1" dirty="0">
              <a:solidFill>
                <a:srgbClr val="003366"/>
              </a:solidFill>
              <a:latin typeface="黑体" panose="02010609060101010101" pitchFamily="49" charset="-122"/>
              <a:ea typeface="黑体" panose="02010609060101010101" pitchFamily="49" charset="-122"/>
            </a:endParaRPr>
          </a:p>
          <a:p>
            <a:pPr>
              <a:lnSpc>
                <a:spcPts val="2600"/>
              </a:lnSpc>
              <a:tabLst>
                <a:tab pos="914400" algn="l"/>
              </a:tabLst>
              <a:defRPr/>
            </a:pPr>
            <a:r>
              <a:rPr lang="en-US" altLang="zh-CN" sz="1200" b="1" dirty="0" smtClean="0">
                <a:solidFill>
                  <a:srgbClr val="003366"/>
                </a:solidFill>
                <a:latin typeface="黑体" panose="02010609060101010101" pitchFamily="49" charset="-122"/>
                <a:ea typeface="黑体" panose="02010609060101010101" pitchFamily="49" charset="-122"/>
              </a:rPr>
              <a:t>10:40-11:20 </a:t>
            </a:r>
            <a:endParaRPr lang="en-US" altLang="zh-CN" sz="1200" b="1" dirty="0">
              <a:solidFill>
                <a:srgbClr val="003366"/>
              </a:solidFill>
              <a:latin typeface="黑体" panose="02010609060101010101" pitchFamily="49" charset="-122"/>
              <a:ea typeface="黑体" panose="02010609060101010101" pitchFamily="49" charset="-122"/>
            </a:endParaRPr>
          </a:p>
          <a:p>
            <a:pPr>
              <a:lnSpc>
                <a:spcPts val="2600"/>
              </a:lnSpc>
              <a:tabLst>
                <a:tab pos="914400" algn="l"/>
              </a:tabLst>
              <a:defRPr/>
            </a:pPr>
            <a:r>
              <a:rPr lang="en-US" altLang="zh-CN" sz="1200" b="1" dirty="0" smtClean="0">
                <a:solidFill>
                  <a:srgbClr val="003366"/>
                </a:solidFill>
                <a:latin typeface="黑体" panose="02010609060101010101" pitchFamily="49" charset="-122"/>
                <a:ea typeface="黑体" panose="02010609060101010101" pitchFamily="49" charset="-122"/>
              </a:rPr>
              <a:t>11:20-12:00 </a:t>
            </a:r>
            <a:endParaRPr lang="en-US" altLang="zh-CN" sz="1200" b="1" dirty="0">
              <a:solidFill>
                <a:srgbClr val="003366"/>
              </a:solidFill>
              <a:latin typeface="黑体" panose="02010609060101010101" pitchFamily="49" charset="-122"/>
              <a:ea typeface="黑体" panose="02010609060101010101" pitchFamily="49" charset="-122"/>
            </a:endParaRPr>
          </a:p>
          <a:p>
            <a:pPr>
              <a:lnSpc>
                <a:spcPts val="2600"/>
              </a:lnSpc>
              <a:tabLst>
                <a:tab pos="914400" algn="l"/>
              </a:tabLst>
              <a:defRPr/>
            </a:pPr>
            <a:r>
              <a:rPr lang="en-US" altLang="zh-CN" sz="1200" b="1" dirty="0" smtClean="0">
                <a:solidFill>
                  <a:srgbClr val="003366"/>
                </a:solidFill>
                <a:latin typeface="黑体" panose="02010609060101010101" pitchFamily="49" charset="-122"/>
                <a:ea typeface="黑体" panose="02010609060101010101" pitchFamily="49" charset="-122"/>
              </a:rPr>
              <a:t>12:00-14:00</a:t>
            </a:r>
            <a:endParaRPr lang="en-US" altLang="zh-CN" sz="1200" b="1" dirty="0">
              <a:solidFill>
                <a:srgbClr val="003366"/>
              </a:solidFill>
              <a:latin typeface="黑体" panose="02010609060101010101" pitchFamily="49" charset="-122"/>
              <a:ea typeface="黑体" panose="02010609060101010101" pitchFamily="49" charset="-122"/>
            </a:endParaRPr>
          </a:p>
        </p:txBody>
      </p:sp>
      <p:sp>
        <p:nvSpPr>
          <p:cNvPr id="65" name="Rectangle 67"/>
          <p:cNvSpPr>
            <a:spLocks noChangeArrowheads="1"/>
          </p:cNvSpPr>
          <p:nvPr/>
        </p:nvSpPr>
        <p:spPr bwMode="auto">
          <a:xfrm>
            <a:off x="1560793" y="6265063"/>
            <a:ext cx="2601001"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1117600">
              <a:tabLst>
                <a:tab pos="914400" algn="l"/>
              </a:tabLst>
              <a:defRPr>
                <a:solidFill>
                  <a:schemeClr val="tx1"/>
                </a:solidFill>
                <a:latin typeface="Calibri" panose="020F0502020204030204" pitchFamily="34" charset="0"/>
                <a:ea typeface="宋体" panose="02010600030101010101" pitchFamily="2" charset="-122"/>
              </a:defRPr>
            </a:lvl1pPr>
            <a:lvl2pPr>
              <a:tabLst>
                <a:tab pos="914400" algn="l"/>
              </a:tabLst>
              <a:defRPr>
                <a:solidFill>
                  <a:schemeClr val="tx1"/>
                </a:solidFill>
                <a:latin typeface="Calibri" panose="020F0502020204030204" pitchFamily="34" charset="0"/>
                <a:ea typeface="宋体" panose="02010600030101010101" pitchFamily="2" charset="-122"/>
              </a:defRPr>
            </a:lvl2pPr>
            <a:lvl3pPr>
              <a:tabLst>
                <a:tab pos="914400" algn="l"/>
              </a:tabLst>
              <a:defRPr>
                <a:solidFill>
                  <a:schemeClr val="tx1"/>
                </a:solidFill>
                <a:latin typeface="Calibri" panose="020F0502020204030204" pitchFamily="34" charset="0"/>
                <a:ea typeface="宋体" panose="02010600030101010101" pitchFamily="2" charset="-122"/>
              </a:defRPr>
            </a:lvl3pPr>
            <a:lvl4pPr>
              <a:tabLst>
                <a:tab pos="914400" algn="l"/>
              </a:tabLst>
              <a:defRPr>
                <a:solidFill>
                  <a:schemeClr val="tx1"/>
                </a:solidFill>
                <a:latin typeface="Calibri" panose="020F0502020204030204" pitchFamily="34" charset="0"/>
                <a:ea typeface="宋体" panose="02010600030101010101" pitchFamily="2" charset="-122"/>
              </a:defRPr>
            </a:lvl4pPr>
            <a:lvl5pPr>
              <a:tabLst>
                <a:tab pos="914400" algn="l"/>
              </a:tabLst>
              <a:defRPr>
                <a:solidFill>
                  <a:schemeClr val="tx1"/>
                </a:solidFill>
                <a:latin typeface="Calibri" panose="020F0502020204030204" pitchFamily="34" charset="0"/>
                <a:ea typeface="宋体" panose="02010600030101010101" pitchFamily="2" charset="-122"/>
              </a:defRPr>
            </a:lvl5pPr>
            <a:lvl6pPr marL="2249488" indent="36513" eaLnBrk="0" fontAlgn="base" hangingPunct="0">
              <a:spcBef>
                <a:spcPct val="0"/>
              </a:spcBef>
              <a:spcAft>
                <a:spcPct val="0"/>
              </a:spcAft>
              <a:tabLst>
                <a:tab pos="914400" algn="l"/>
              </a:tabLst>
              <a:defRPr>
                <a:solidFill>
                  <a:schemeClr val="tx1"/>
                </a:solidFill>
                <a:latin typeface="Calibri" panose="020F0502020204030204" pitchFamily="34" charset="0"/>
                <a:ea typeface="宋体" panose="02010600030101010101" pitchFamily="2" charset="-122"/>
              </a:defRPr>
            </a:lvl6pPr>
            <a:lvl7pPr marL="2706688" indent="36513" eaLnBrk="0" fontAlgn="base" hangingPunct="0">
              <a:spcBef>
                <a:spcPct val="0"/>
              </a:spcBef>
              <a:spcAft>
                <a:spcPct val="0"/>
              </a:spcAft>
              <a:tabLst>
                <a:tab pos="914400" algn="l"/>
              </a:tabLst>
              <a:defRPr>
                <a:solidFill>
                  <a:schemeClr val="tx1"/>
                </a:solidFill>
                <a:latin typeface="Calibri" panose="020F0502020204030204" pitchFamily="34" charset="0"/>
                <a:ea typeface="宋体" panose="02010600030101010101" pitchFamily="2" charset="-122"/>
              </a:defRPr>
            </a:lvl7pPr>
            <a:lvl8pPr marL="3163888" indent="36513" eaLnBrk="0" fontAlgn="base" hangingPunct="0">
              <a:spcBef>
                <a:spcPct val="0"/>
              </a:spcBef>
              <a:spcAft>
                <a:spcPct val="0"/>
              </a:spcAft>
              <a:tabLst>
                <a:tab pos="914400" algn="l"/>
              </a:tabLst>
              <a:defRPr>
                <a:solidFill>
                  <a:schemeClr val="tx1"/>
                </a:solidFill>
                <a:latin typeface="Calibri" panose="020F0502020204030204" pitchFamily="34" charset="0"/>
                <a:ea typeface="宋体" panose="02010600030101010101" pitchFamily="2" charset="-122"/>
              </a:defRPr>
            </a:lvl8pPr>
            <a:lvl9pPr marL="3621088" indent="36513" eaLnBrk="0" fontAlgn="base" hangingPunct="0">
              <a:spcBef>
                <a:spcPct val="0"/>
              </a:spcBef>
              <a:spcAft>
                <a:spcPct val="0"/>
              </a:spcAft>
              <a:tabLst>
                <a:tab pos="914400" algn="l"/>
              </a:tabLst>
              <a:defRPr>
                <a:solidFill>
                  <a:schemeClr val="tx1"/>
                </a:solidFill>
                <a:latin typeface="Calibri" panose="020F0502020204030204" pitchFamily="34" charset="0"/>
                <a:ea typeface="宋体" panose="02010600030101010101" pitchFamily="2" charset="-122"/>
              </a:defRPr>
            </a:lvl9pPr>
          </a:lstStyle>
          <a:p>
            <a:pPr indent="0">
              <a:defRPr/>
            </a:pPr>
            <a:r>
              <a:rPr lang="zh-CN" altLang="en-US" sz="1200" b="1" dirty="0">
                <a:solidFill>
                  <a:srgbClr val="003366"/>
                </a:solidFill>
                <a:latin typeface="黑体" panose="02010609060101010101" pitchFamily="49" charset="-122"/>
                <a:ea typeface="黑体" panose="02010609060101010101" pitchFamily="49" charset="-122"/>
              </a:rPr>
              <a:t>针状焦投产热度不减，行业技术壁垒如何</a:t>
            </a:r>
            <a:r>
              <a:rPr lang="zh-CN" altLang="en-US" sz="1200" b="1" dirty="0" smtClean="0">
                <a:solidFill>
                  <a:srgbClr val="003366"/>
                </a:solidFill>
                <a:latin typeface="黑体" panose="02010609060101010101" pitchFamily="49" charset="-122"/>
                <a:ea typeface="黑体" panose="02010609060101010101" pitchFamily="49" charset="-122"/>
              </a:rPr>
              <a:t>突破</a:t>
            </a:r>
            <a:endParaRPr lang="en-US" altLang="zh-CN" sz="1200" b="1" dirty="0" smtClean="0">
              <a:solidFill>
                <a:srgbClr val="003366"/>
              </a:solidFill>
              <a:latin typeface="黑体" panose="02010609060101010101" pitchFamily="49" charset="-122"/>
              <a:ea typeface="黑体" panose="02010609060101010101" pitchFamily="49" charset="-122"/>
            </a:endParaRPr>
          </a:p>
          <a:p>
            <a:pPr indent="0">
              <a:defRPr/>
            </a:pPr>
            <a:endParaRPr lang="zh-CN" altLang="en-US" sz="1200" b="1" dirty="0">
              <a:solidFill>
                <a:srgbClr val="003366"/>
              </a:solidFill>
              <a:latin typeface="黑体" panose="02010609060101010101" pitchFamily="49" charset="-122"/>
              <a:ea typeface="黑体" panose="02010609060101010101" pitchFamily="49" charset="-122"/>
            </a:endParaRPr>
          </a:p>
          <a:p>
            <a:pPr indent="0">
              <a:defRPr/>
            </a:pPr>
            <a:r>
              <a:rPr lang="zh-CN" altLang="en-US" sz="1200" b="1" dirty="0">
                <a:solidFill>
                  <a:srgbClr val="003366"/>
                </a:solidFill>
                <a:latin typeface="黑体" panose="02010609060101010101" pitchFamily="49" charset="-122"/>
                <a:ea typeface="黑体" panose="02010609060101010101" pitchFamily="49" charset="-122"/>
              </a:rPr>
              <a:t>进口石油焦供需格局</a:t>
            </a:r>
            <a:r>
              <a:rPr lang="zh-CN" altLang="en-US" sz="1200" b="1" dirty="0" smtClean="0">
                <a:solidFill>
                  <a:srgbClr val="003366"/>
                </a:solidFill>
                <a:latin typeface="黑体" panose="02010609060101010101" pitchFamily="49" charset="-122"/>
                <a:ea typeface="黑体" panose="02010609060101010101" pitchFamily="49" charset="-122"/>
              </a:rPr>
              <a:t>分析</a:t>
            </a:r>
            <a:endParaRPr lang="en-US" altLang="zh-CN" sz="1200" b="1" dirty="0" smtClean="0">
              <a:solidFill>
                <a:srgbClr val="003366"/>
              </a:solidFill>
              <a:latin typeface="黑体" panose="02010609060101010101" pitchFamily="49" charset="-122"/>
              <a:ea typeface="黑体" panose="02010609060101010101" pitchFamily="49" charset="-122"/>
            </a:endParaRPr>
          </a:p>
          <a:p>
            <a:pPr indent="0">
              <a:defRPr/>
            </a:pPr>
            <a:endParaRPr lang="zh-CN" altLang="en-US" sz="1200" b="1" dirty="0">
              <a:solidFill>
                <a:srgbClr val="003366"/>
              </a:solidFill>
              <a:latin typeface="黑体" panose="02010609060101010101" pitchFamily="49" charset="-122"/>
              <a:ea typeface="黑体" panose="02010609060101010101" pitchFamily="49" charset="-122"/>
            </a:endParaRPr>
          </a:p>
          <a:p>
            <a:pPr indent="0">
              <a:defRPr/>
            </a:pPr>
            <a:r>
              <a:rPr lang="zh-CN" altLang="en-US" sz="1200" b="1" dirty="0">
                <a:solidFill>
                  <a:srgbClr val="003366"/>
                </a:solidFill>
                <a:latin typeface="黑体" panose="02010609060101010101" pitchFamily="49" charset="-122"/>
                <a:ea typeface="黑体" panose="02010609060101010101" pitchFamily="49" charset="-122"/>
              </a:rPr>
              <a:t>煤沥青行业供需格局分析及</a:t>
            </a:r>
            <a:r>
              <a:rPr lang="zh-CN" altLang="en-US" sz="1200" b="1" dirty="0" smtClean="0">
                <a:solidFill>
                  <a:srgbClr val="003366"/>
                </a:solidFill>
                <a:latin typeface="黑体" panose="02010609060101010101" pitchFamily="49" charset="-122"/>
                <a:ea typeface="黑体" panose="02010609060101010101" pitchFamily="49" charset="-122"/>
              </a:rPr>
              <a:t>展望</a:t>
            </a:r>
            <a:endParaRPr lang="en-US" altLang="zh-CN" sz="1200" b="1" dirty="0" smtClean="0">
              <a:solidFill>
                <a:srgbClr val="003366"/>
              </a:solidFill>
              <a:latin typeface="黑体" panose="02010609060101010101" pitchFamily="49" charset="-122"/>
              <a:ea typeface="黑体" panose="02010609060101010101" pitchFamily="49" charset="-122"/>
            </a:endParaRPr>
          </a:p>
          <a:p>
            <a:pPr indent="0">
              <a:defRPr/>
            </a:pPr>
            <a:endParaRPr lang="zh-CN" altLang="en-US" sz="1200" b="1" dirty="0">
              <a:solidFill>
                <a:srgbClr val="003366"/>
              </a:solidFill>
              <a:latin typeface="黑体" panose="02010609060101010101" pitchFamily="49" charset="-122"/>
              <a:ea typeface="黑体" panose="02010609060101010101" pitchFamily="49" charset="-122"/>
            </a:endParaRPr>
          </a:p>
          <a:p>
            <a:pPr indent="0">
              <a:defRPr/>
            </a:pPr>
            <a:endParaRPr lang="en-US" altLang="zh-CN" sz="1200" b="1" dirty="0" smtClean="0">
              <a:solidFill>
                <a:srgbClr val="003366"/>
              </a:solidFill>
              <a:latin typeface="黑体" panose="02010609060101010101" pitchFamily="49" charset="-122"/>
              <a:ea typeface="黑体" panose="02010609060101010101" pitchFamily="49" charset="-122"/>
            </a:endParaRPr>
          </a:p>
          <a:p>
            <a:pPr indent="0">
              <a:defRPr/>
            </a:pPr>
            <a:r>
              <a:rPr lang="zh-CN" altLang="en-US" sz="1200" b="1" dirty="0" smtClean="0">
                <a:solidFill>
                  <a:srgbClr val="003366"/>
                </a:solidFill>
                <a:latin typeface="黑体" panose="02010609060101010101" pitchFamily="49" charset="-122"/>
                <a:ea typeface="黑体" panose="02010609060101010101" pitchFamily="49" charset="-122"/>
              </a:rPr>
              <a:t>供应</a:t>
            </a:r>
            <a:r>
              <a:rPr lang="zh-CN" altLang="en-US" sz="1200" b="1" dirty="0">
                <a:solidFill>
                  <a:srgbClr val="003366"/>
                </a:solidFill>
                <a:latin typeface="黑体" panose="02010609060101010101" pitchFamily="49" charset="-122"/>
                <a:ea typeface="黑体" panose="02010609060101010101" pitchFamily="49" charset="-122"/>
              </a:rPr>
              <a:t>与需求大背景下的黑色产业链运行</a:t>
            </a:r>
            <a:r>
              <a:rPr lang="zh-CN" altLang="en-US" sz="1200" b="1" dirty="0" smtClean="0">
                <a:solidFill>
                  <a:srgbClr val="003366"/>
                </a:solidFill>
                <a:latin typeface="黑体" panose="02010609060101010101" pitchFamily="49" charset="-122"/>
                <a:ea typeface="黑体" panose="02010609060101010101" pitchFamily="49" charset="-122"/>
              </a:rPr>
              <a:t>趋势分析</a:t>
            </a:r>
            <a:endParaRPr lang="en-US" altLang="zh-CN" sz="1200" b="1" dirty="0" smtClean="0">
              <a:solidFill>
                <a:srgbClr val="003366"/>
              </a:solidFill>
              <a:latin typeface="黑体" panose="02010609060101010101" pitchFamily="49" charset="-122"/>
              <a:ea typeface="黑体" panose="02010609060101010101" pitchFamily="49" charset="-122"/>
            </a:endParaRPr>
          </a:p>
          <a:p>
            <a:pPr indent="0">
              <a:defRPr/>
            </a:pPr>
            <a:endParaRPr lang="zh-CN" altLang="en-US" sz="1200" b="1" dirty="0">
              <a:solidFill>
                <a:srgbClr val="003366"/>
              </a:solidFill>
              <a:latin typeface="黑体" panose="02010609060101010101" pitchFamily="49" charset="-122"/>
              <a:ea typeface="黑体" panose="02010609060101010101" pitchFamily="49" charset="-122"/>
            </a:endParaRPr>
          </a:p>
          <a:p>
            <a:pPr indent="0">
              <a:defRPr/>
            </a:pPr>
            <a:r>
              <a:rPr lang="zh-CN" altLang="en-US" sz="1200" b="1" dirty="0">
                <a:solidFill>
                  <a:srgbClr val="003366"/>
                </a:solidFill>
                <a:latin typeface="黑体" panose="02010609060101010101" pitchFamily="49" charset="-122"/>
                <a:ea typeface="黑体" panose="02010609060101010101" pitchFamily="49" charset="-122"/>
              </a:rPr>
              <a:t>卓创之夜</a:t>
            </a:r>
            <a:r>
              <a:rPr lang="en-US" altLang="zh-CN" sz="1200" b="1" dirty="0">
                <a:solidFill>
                  <a:srgbClr val="003366"/>
                </a:solidFill>
                <a:latin typeface="黑体" panose="02010609060101010101" pitchFamily="49" charset="-122"/>
                <a:ea typeface="黑体" panose="02010609060101010101" pitchFamily="49" charset="-122"/>
              </a:rPr>
              <a:t>-</a:t>
            </a:r>
            <a:r>
              <a:rPr lang="zh-CN" altLang="en-US" sz="1200" b="1" dirty="0">
                <a:solidFill>
                  <a:srgbClr val="003366"/>
                </a:solidFill>
                <a:latin typeface="黑体" panose="02010609060101010101" pitchFamily="49" charset="-122"/>
                <a:ea typeface="黑体" panose="02010609060101010101" pitchFamily="49" charset="-122"/>
              </a:rPr>
              <a:t>答谢晚宴 </a:t>
            </a:r>
            <a:endParaRPr lang="en-US" altLang="zh-CN" sz="1200" b="1" dirty="0" smtClean="0">
              <a:solidFill>
                <a:srgbClr val="003366"/>
              </a:solidFill>
              <a:latin typeface="黑体" panose="02010609060101010101" pitchFamily="49" charset="-122"/>
              <a:ea typeface="黑体" panose="02010609060101010101" pitchFamily="49" charset="-122"/>
            </a:endParaRPr>
          </a:p>
          <a:p>
            <a:pPr indent="0">
              <a:defRPr/>
            </a:pPr>
            <a:endParaRPr lang="en-US" altLang="zh-CN" sz="1200" b="1" dirty="0">
              <a:solidFill>
                <a:srgbClr val="003366"/>
              </a:solidFill>
              <a:latin typeface="黑体" panose="02010609060101010101" pitchFamily="49" charset="-122"/>
              <a:ea typeface="黑体" panose="02010609060101010101" pitchFamily="49" charset="-122"/>
            </a:endParaRPr>
          </a:p>
          <a:p>
            <a:pPr indent="0">
              <a:defRPr/>
            </a:pPr>
            <a:endParaRPr lang="en-US" altLang="zh-CN" sz="1200" b="1" dirty="0" smtClean="0">
              <a:solidFill>
                <a:srgbClr val="003366"/>
              </a:solidFill>
              <a:latin typeface="黑体" panose="02010609060101010101" pitchFamily="49" charset="-122"/>
              <a:ea typeface="黑体" panose="02010609060101010101" pitchFamily="49" charset="-122"/>
            </a:endParaRPr>
          </a:p>
          <a:p>
            <a:pPr indent="0">
              <a:defRPr/>
            </a:pPr>
            <a:endParaRPr lang="zh-CN" altLang="en-US" sz="1200" b="1" dirty="0">
              <a:solidFill>
                <a:srgbClr val="003366"/>
              </a:solidFill>
              <a:latin typeface="黑体" panose="02010609060101010101" pitchFamily="49" charset="-122"/>
              <a:ea typeface="黑体" panose="02010609060101010101" pitchFamily="49" charset="-122"/>
            </a:endParaRPr>
          </a:p>
          <a:p>
            <a:pPr indent="0">
              <a:defRPr/>
            </a:pPr>
            <a:endParaRPr lang="en-US" altLang="zh-CN" sz="1200" b="1" dirty="0" smtClean="0">
              <a:solidFill>
                <a:srgbClr val="003366"/>
              </a:solidFill>
              <a:latin typeface="黑体" panose="02010609060101010101" pitchFamily="49" charset="-122"/>
              <a:ea typeface="黑体" panose="02010609060101010101" pitchFamily="49" charset="-122"/>
            </a:endParaRPr>
          </a:p>
          <a:p>
            <a:pPr indent="0">
              <a:defRPr/>
            </a:pPr>
            <a:endParaRPr lang="en-US" altLang="zh-CN" sz="1200" b="1" dirty="0" smtClean="0">
              <a:solidFill>
                <a:srgbClr val="003366"/>
              </a:solidFill>
              <a:latin typeface="黑体" panose="02010609060101010101" pitchFamily="49" charset="-122"/>
              <a:ea typeface="黑体" panose="02010609060101010101" pitchFamily="49" charset="-122"/>
            </a:endParaRPr>
          </a:p>
          <a:p>
            <a:pPr indent="0">
              <a:defRPr/>
            </a:pPr>
            <a:r>
              <a:rPr lang="zh-CN" altLang="en-US" sz="1200" b="1" dirty="0" smtClean="0">
                <a:solidFill>
                  <a:srgbClr val="003366"/>
                </a:solidFill>
                <a:latin typeface="黑体" panose="02010609060101010101" pitchFamily="49" charset="-122"/>
                <a:ea typeface="黑体" panose="02010609060101010101" pitchFamily="49" charset="-122"/>
              </a:rPr>
              <a:t>商务活动</a:t>
            </a:r>
            <a:endParaRPr lang="en-US" altLang="zh-CN" sz="1200" b="1" dirty="0" smtClean="0">
              <a:solidFill>
                <a:srgbClr val="003366"/>
              </a:solidFill>
              <a:latin typeface="黑体" panose="02010609060101010101" pitchFamily="49" charset="-122"/>
              <a:ea typeface="黑体" panose="02010609060101010101" pitchFamily="49" charset="-122"/>
            </a:endParaRPr>
          </a:p>
          <a:p>
            <a:pPr indent="0">
              <a:defRPr/>
            </a:pPr>
            <a:endParaRPr lang="en-US" altLang="zh-CN" sz="1200" b="1" dirty="0">
              <a:solidFill>
                <a:srgbClr val="003366"/>
              </a:solidFill>
              <a:latin typeface="黑体" panose="02010609060101010101" pitchFamily="49" charset="-122"/>
              <a:ea typeface="黑体" panose="02010609060101010101" pitchFamily="49" charset="-122"/>
            </a:endParaRPr>
          </a:p>
        </p:txBody>
      </p:sp>
      <p:sp>
        <p:nvSpPr>
          <p:cNvPr id="66" name="Rectangle 66"/>
          <p:cNvSpPr>
            <a:spLocks noChangeArrowheads="1"/>
          </p:cNvSpPr>
          <p:nvPr/>
        </p:nvSpPr>
        <p:spPr bwMode="auto">
          <a:xfrm>
            <a:off x="-944442" y="6268338"/>
            <a:ext cx="2308538"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indent="1117600">
              <a:tabLst>
                <a:tab pos="914400" algn="l"/>
              </a:tabLst>
              <a:defRPr/>
            </a:pPr>
            <a:r>
              <a:rPr lang="en-US" altLang="zh-CN" sz="1200" b="1" dirty="0" smtClean="0">
                <a:solidFill>
                  <a:srgbClr val="003366"/>
                </a:solidFill>
                <a:latin typeface="黑体" panose="02010609060101010101" pitchFamily="49" charset="-122"/>
                <a:ea typeface="黑体" panose="02010609060101010101" pitchFamily="49" charset="-122"/>
              </a:rPr>
              <a:t>14:20-15:00</a:t>
            </a:r>
          </a:p>
          <a:p>
            <a:pPr indent="1117600">
              <a:tabLst>
                <a:tab pos="914400" algn="l"/>
              </a:tabLst>
              <a:defRPr/>
            </a:pPr>
            <a:r>
              <a:rPr lang="en-US" altLang="zh-CN" sz="1200" b="1" dirty="0" smtClean="0">
                <a:solidFill>
                  <a:srgbClr val="003366"/>
                </a:solidFill>
                <a:latin typeface="黑体" panose="02010609060101010101" pitchFamily="49" charset="-122"/>
                <a:ea typeface="黑体" panose="02010609060101010101" pitchFamily="49" charset="-122"/>
              </a:rPr>
              <a:t> </a:t>
            </a:r>
          </a:p>
          <a:p>
            <a:pPr indent="1117600">
              <a:tabLst>
                <a:tab pos="914400" algn="l"/>
              </a:tabLst>
              <a:defRPr/>
            </a:pPr>
            <a:endParaRPr lang="en-US" altLang="zh-CN" sz="1200" b="1" dirty="0">
              <a:solidFill>
                <a:srgbClr val="003366"/>
              </a:solidFill>
              <a:latin typeface="黑体" panose="02010609060101010101" pitchFamily="49" charset="-122"/>
              <a:ea typeface="黑体" panose="02010609060101010101" pitchFamily="49" charset="-122"/>
            </a:endParaRPr>
          </a:p>
          <a:p>
            <a:pPr indent="1117600">
              <a:tabLst>
                <a:tab pos="914400" algn="l"/>
              </a:tabLst>
              <a:defRPr/>
            </a:pPr>
            <a:r>
              <a:rPr lang="en-US" altLang="zh-CN" sz="1200" b="1" dirty="0" smtClean="0">
                <a:solidFill>
                  <a:srgbClr val="003366"/>
                </a:solidFill>
                <a:latin typeface="黑体" panose="02010609060101010101" pitchFamily="49" charset="-122"/>
                <a:ea typeface="黑体" panose="02010609060101010101" pitchFamily="49" charset="-122"/>
              </a:rPr>
              <a:t>15:00-15:40</a:t>
            </a:r>
          </a:p>
          <a:p>
            <a:pPr indent="1117600">
              <a:tabLst>
                <a:tab pos="914400" algn="l"/>
              </a:tabLst>
              <a:defRPr/>
            </a:pPr>
            <a:endParaRPr lang="en-US" altLang="zh-CN" sz="1200" b="1" dirty="0">
              <a:solidFill>
                <a:srgbClr val="003366"/>
              </a:solidFill>
              <a:latin typeface="黑体" panose="02010609060101010101" pitchFamily="49" charset="-122"/>
              <a:ea typeface="黑体" panose="02010609060101010101" pitchFamily="49" charset="-122"/>
            </a:endParaRPr>
          </a:p>
          <a:p>
            <a:pPr indent="1117600">
              <a:tabLst>
                <a:tab pos="914400" algn="l"/>
              </a:tabLst>
              <a:defRPr/>
            </a:pPr>
            <a:r>
              <a:rPr lang="en-US" altLang="zh-CN" sz="1200" b="1" dirty="0" smtClean="0">
                <a:solidFill>
                  <a:srgbClr val="003366"/>
                </a:solidFill>
                <a:latin typeface="黑体" panose="02010609060101010101" pitchFamily="49" charset="-122"/>
                <a:ea typeface="黑体" panose="02010609060101010101" pitchFamily="49" charset="-122"/>
              </a:rPr>
              <a:t>15:40-16:20</a:t>
            </a:r>
          </a:p>
          <a:p>
            <a:pPr indent="1117600">
              <a:tabLst>
                <a:tab pos="914400" algn="l"/>
              </a:tabLst>
              <a:defRPr/>
            </a:pPr>
            <a:endParaRPr lang="en-US" altLang="zh-CN" sz="1200" b="1" dirty="0" smtClean="0">
              <a:solidFill>
                <a:srgbClr val="003366"/>
              </a:solidFill>
              <a:latin typeface="黑体" panose="02010609060101010101" pitchFamily="49" charset="-122"/>
              <a:ea typeface="黑体" panose="02010609060101010101" pitchFamily="49" charset="-122"/>
            </a:endParaRPr>
          </a:p>
          <a:p>
            <a:pPr indent="1117600">
              <a:tabLst>
                <a:tab pos="914400" algn="l"/>
              </a:tabLst>
              <a:defRPr/>
            </a:pPr>
            <a:endParaRPr lang="en-US" altLang="zh-CN" sz="1200" b="1" dirty="0">
              <a:solidFill>
                <a:srgbClr val="003366"/>
              </a:solidFill>
              <a:latin typeface="黑体" panose="02010609060101010101" pitchFamily="49" charset="-122"/>
              <a:ea typeface="黑体" panose="02010609060101010101" pitchFamily="49" charset="-122"/>
            </a:endParaRPr>
          </a:p>
          <a:p>
            <a:pPr indent="1117600">
              <a:tabLst>
                <a:tab pos="914400" algn="l"/>
              </a:tabLst>
              <a:defRPr/>
            </a:pPr>
            <a:r>
              <a:rPr lang="en-US" altLang="zh-CN" sz="1200" b="1" dirty="0" smtClean="0">
                <a:solidFill>
                  <a:srgbClr val="003366"/>
                </a:solidFill>
                <a:latin typeface="黑体" panose="02010609060101010101" pitchFamily="49" charset="-122"/>
                <a:ea typeface="黑体" panose="02010609060101010101" pitchFamily="49" charset="-122"/>
              </a:rPr>
              <a:t>16:20-17:00</a:t>
            </a:r>
          </a:p>
          <a:p>
            <a:pPr indent="1117600">
              <a:tabLst>
                <a:tab pos="914400" algn="l"/>
              </a:tabLst>
              <a:defRPr/>
            </a:pPr>
            <a:endParaRPr lang="en-US" altLang="zh-CN" sz="1200" b="1" dirty="0" smtClean="0">
              <a:solidFill>
                <a:srgbClr val="003366"/>
              </a:solidFill>
              <a:latin typeface="黑体" panose="02010609060101010101" pitchFamily="49" charset="-122"/>
              <a:ea typeface="黑体" panose="02010609060101010101" pitchFamily="49" charset="-122"/>
            </a:endParaRPr>
          </a:p>
          <a:p>
            <a:pPr indent="1117600">
              <a:tabLst>
                <a:tab pos="914400" algn="l"/>
              </a:tabLst>
              <a:defRPr/>
            </a:pPr>
            <a:endParaRPr lang="en-US" altLang="zh-CN" sz="1200" b="1" dirty="0">
              <a:solidFill>
                <a:srgbClr val="003366"/>
              </a:solidFill>
              <a:latin typeface="黑体" panose="02010609060101010101" pitchFamily="49" charset="-122"/>
              <a:ea typeface="黑体" panose="02010609060101010101" pitchFamily="49" charset="-122"/>
            </a:endParaRPr>
          </a:p>
          <a:p>
            <a:pPr indent="1117600">
              <a:tabLst>
                <a:tab pos="914400" algn="l"/>
              </a:tabLst>
              <a:defRPr/>
            </a:pPr>
            <a:r>
              <a:rPr lang="en-US" altLang="zh-CN" sz="1200" b="1" dirty="0" smtClean="0">
                <a:solidFill>
                  <a:srgbClr val="003366"/>
                </a:solidFill>
                <a:latin typeface="黑体" panose="02010609060101010101" pitchFamily="49" charset="-122"/>
                <a:ea typeface="黑体" panose="02010609060101010101" pitchFamily="49" charset="-122"/>
              </a:rPr>
              <a:t>18:00-20:00</a:t>
            </a:r>
          </a:p>
          <a:p>
            <a:pPr indent="1117600">
              <a:tabLst>
                <a:tab pos="914400" algn="l"/>
              </a:tabLst>
              <a:defRPr/>
            </a:pPr>
            <a:endParaRPr lang="en-US" altLang="zh-CN" sz="1200" b="1" dirty="0">
              <a:solidFill>
                <a:srgbClr val="003366"/>
              </a:solidFill>
              <a:latin typeface="黑体" panose="02010609060101010101" pitchFamily="49" charset="-122"/>
              <a:ea typeface="黑体" panose="02010609060101010101" pitchFamily="49" charset="-122"/>
            </a:endParaRPr>
          </a:p>
          <a:p>
            <a:pPr indent="1117600">
              <a:tabLst>
                <a:tab pos="914400" algn="l"/>
              </a:tabLst>
              <a:defRPr/>
            </a:pPr>
            <a:endParaRPr lang="en-US" altLang="zh-CN" sz="1200" b="1" dirty="0" smtClean="0">
              <a:solidFill>
                <a:srgbClr val="003366"/>
              </a:solidFill>
              <a:latin typeface="黑体" panose="02010609060101010101" pitchFamily="49" charset="-122"/>
              <a:ea typeface="黑体" panose="02010609060101010101" pitchFamily="49" charset="-122"/>
            </a:endParaRPr>
          </a:p>
          <a:p>
            <a:pPr indent="1117600">
              <a:tabLst>
                <a:tab pos="914400" algn="l"/>
              </a:tabLst>
              <a:defRPr/>
            </a:pPr>
            <a:endParaRPr lang="en-US" altLang="zh-CN" sz="1200" b="1" dirty="0">
              <a:solidFill>
                <a:srgbClr val="003366"/>
              </a:solidFill>
              <a:latin typeface="黑体" panose="02010609060101010101" pitchFamily="49" charset="-122"/>
              <a:ea typeface="黑体" panose="02010609060101010101" pitchFamily="49" charset="-122"/>
            </a:endParaRPr>
          </a:p>
          <a:p>
            <a:pPr indent="1117600">
              <a:tabLst>
                <a:tab pos="914400" algn="l"/>
              </a:tabLst>
              <a:defRPr/>
            </a:pPr>
            <a:endParaRPr lang="en-US" altLang="zh-CN" sz="1200" b="1" dirty="0">
              <a:solidFill>
                <a:srgbClr val="003366"/>
              </a:solidFill>
              <a:latin typeface="黑体" panose="02010609060101010101" pitchFamily="49" charset="-122"/>
              <a:ea typeface="黑体" panose="02010609060101010101" pitchFamily="49" charset="-122"/>
            </a:endParaRPr>
          </a:p>
          <a:p>
            <a:pPr indent="1117600">
              <a:tabLst>
                <a:tab pos="914400" algn="l"/>
              </a:tabLst>
              <a:defRPr/>
            </a:pPr>
            <a:endParaRPr lang="en-US" altLang="zh-CN" sz="1200" b="1" dirty="0">
              <a:solidFill>
                <a:srgbClr val="003366"/>
              </a:solidFill>
              <a:latin typeface="黑体" panose="02010609060101010101" pitchFamily="49" charset="-122"/>
              <a:ea typeface="黑体" panose="02010609060101010101" pitchFamily="49" charset="-122"/>
            </a:endParaRPr>
          </a:p>
          <a:p>
            <a:pPr indent="1117600">
              <a:tabLst>
                <a:tab pos="914400" algn="l"/>
              </a:tabLst>
              <a:defRPr/>
            </a:pPr>
            <a:r>
              <a:rPr lang="en-US" altLang="zh-CN" sz="1200" b="1" dirty="0" smtClean="0">
                <a:solidFill>
                  <a:srgbClr val="003366"/>
                </a:solidFill>
                <a:latin typeface="黑体" panose="02010609060101010101" pitchFamily="49" charset="-122"/>
                <a:ea typeface="黑体" panose="02010609060101010101" pitchFamily="49" charset="-122"/>
              </a:rPr>
              <a:t>08:00-17:00</a:t>
            </a:r>
          </a:p>
          <a:p>
            <a:pPr indent="1117600">
              <a:tabLst>
                <a:tab pos="914400" algn="l"/>
              </a:tabLst>
              <a:defRPr/>
            </a:pPr>
            <a:endParaRPr lang="en-US" altLang="zh-CN" sz="1200" b="1" dirty="0">
              <a:solidFill>
                <a:srgbClr val="003366"/>
              </a:solidFill>
              <a:latin typeface="黑体" panose="02010609060101010101" pitchFamily="49" charset="-122"/>
              <a:ea typeface="黑体" panose="02010609060101010101" pitchFamily="49" charset="-122"/>
            </a:endParaRPr>
          </a:p>
        </p:txBody>
      </p:sp>
      <p:grpSp>
        <p:nvGrpSpPr>
          <p:cNvPr id="72" name="组合 71"/>
          <p:cNvGrpSpPr/>
          <p:nvPr/>
        </p:nvGrpSpPr>
        <p:grpSpPr>
          <a:xfrm>
            <a:off x="1250671" y="3327664"/>
            <a:ext cx="4123281" cy="365125"/>
            <a:chOff x="1535113" y="4244975"/>
            <a:chExt cx="3807882" cy="365125"/>
          </a:xfrm>
        </p:grpSpPr>
        <p:sp>
          <p:nvSpPr>
            <p:cNvPr id="22" name="圆角矩形 21"/>
            <p:cNvSpPr/>
            <p:nvPr/>
          </p:nvSpPr>
          <p:spPr bwMode="auto">
            <a:xfrm>
              <a:off x="1535113" y="4244975"/>
              <a:ext cx="3807882" cy="365125"/>
            </a:xfrm>
            <a:prstGeom prst="roundRect">
              <a:avLst>
                <a:gd name="adj" fmla="val 50000"/>
              </a:avLst>
            </a:prstGeom>
            <a:gradFill>
              <a:gsLst>
                <a:gs pos="0">
                  <a:schemeClr val="accent1">
                    <a:lumMod val="75000"/>
                  </a:schemeClr>
                </a:gs>
                <a:gs pos="100000">
                  <a:srgbClr val="00336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黑体" panose="02010609060101010101" pitchFamily="49" charset="-122"/>
                <a:ea typeface="黑体" panose="02010609060101010101" pitchFamily="49" charset="-122"/>
              </a:endParaRPr>
            </a:p>
          </p:txBody>
        </p:sp>
        <p:sp>
          <p:nvSpPr>
            <p:cNvPr id="71" name="文本框 7"/>
            <p:cNvSpPr txBox="1">
              <a:spLocks noChangeArrowheads="1"/>
            </p:cNvSpPr>
            <p:nvPr/>
          </p:nvSpPr>
          <p:spPr bwMode="auto">
            <a:xfrm>
              <a:off x="1668681" y="4257154"/>
              <a:ext cx="36568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400" b="1" dirty="0" smtClean="0">
                  <a:solidFill>
                    <a:schemeClr val="bg1"/>
                  </a:solidFill>
                  <a:latin typeface="黑体" panose="02010609060101010101" pitchFamily="49" charset="-122"/>
                  <a:ea typeface="黑体" panose="02010609060101010101" pitchFamily="49" charset="-122"/>
                </a:rPr>
                <a:t>2020.11.16</a:t>
              </a:r>
              <a:r>
                <a:rPr lang="zh-CN" altLang="en-US" sz="1400" b="1" dirty="0" smtClean="0">
                  <a:solidFill>
                    <a:schemeClr val="bg1"/>
                  </a:solidFill>
                  <a:latin typeface="黑体" panose="02010609060101010101" pitchFamily="49" charset="-122"/>
                  <a:ea typeface="黑体" panose="02010609060101010101" pitchFamily="49" charset="-122"/>
                </a:rPr>
                <a:t>（周一）        大会 </a:t>
              </a:r>
              <a:r>
                <a:rPr lang="en-US" altLang="zh-CN" sz="1400" b="1" dirty="0">
                  <a:solidFill>
                    <a:schemeClr val="bg1"/>
                  </a:solidFill>
                  <a:latin typeface="黑体" panose="02010609060101010101" pitchFamily="49" charset="-122"/>
                  <a:ea typeface="黑体" panose="02010609060101010101" pitchFamily="49" charset="-122"/>
                </a:rPr>
                <a:t>· </a:t>
              </a:r>
              <a:r>
                <a:rPr lang="zh-CN" altLang="en-US" sz="1400" b="1" dirty="0">
                  <a:solidFill>
                    <a:schemeClr val="bg1"/>
                  </a:solidFill>
                  <a:latin typeface="黑体" panose="02010609060101010101" pitchFamily="49" charset="-122"/>
                  <a:ea typeface="黑体" panose="02010609060101010101" pitchFamily="49" charset="-122"/>
                </a:rPr>
                <a:t>主会场</a:t>
              </a:r>
            </a:p>
          </p:txBody>
        </p:sp>
      </p:grpSp>
      <p:sp>
        <p:nvSpPr>
          <p:cNvPr id="84" name="椭圆 83"/>
          <p:cNvSpPr/>
          <p:nvPr/>
        </p:nvSpPr>
        <p:spPr>
          <a:xfrm>
            <a:off x="1450099" y="9490631"/>
            <a:ext cx="79375" cy="79375"/>
          </a:xfrm>
          <a:prstGeom prst="ellipse">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黑体" panose="02010609060101010101" pitchFamily="49" charset="-122"/>
              <a:ea typeface="黑体" panose="02010609060101010101" pitchFamily="49" charset="-122"/>
            </a:endParaRPr>
          </a:p>
        </p:txBody>
      </p:sp>
      <p:sp>
        <p:nvSpPr>
          <p:cNvPr id="87" name="文本框 6"/>
          <p:cNvSpPr txBox="1">
            <a:spLocks noChangeArrowheads="1"/>
          </p:cNvSpPr>
          <p:nvPr/>
        </p:nvSpPr>
        <p:spPr bwMode="auto">
          <a:xfrm>
            <a:off x="730661" y="1163993"/>
            <a:ext cx="3155539" cy="338554"/>
          </a:xfrm>
          <a:prstGeom prst="rect">
            <a:avLst/>
          </a:prstGeom>
          <a:noFill/>
          <a:ln w="9525">
            <a:noFill/>
            <a:miter lim="800000"/>
            <a:headEnd/>
            <a:tailEnd/>
          </a:ln>
        </p:spPr>
        <p:txBody>
          <a:bodyPr rot="0" vert="horz" wrap="square" lIns="91440" tIns="45720" rIns="91440" bIns="45720" anchor="t" anchorCtr="0">
            <a:spAutoFit/>
          </a:bodyPr>
          <a:lstStyle/>
          <a:p>
            <a:pPr lvl="0"/>
            <a:r>
              <a:rPr lang="zh-CN" altLang="en-US" sz="1600" b="1" dirty="0">
                <a:solidFill>
                  <a:srgbClr val="054D95"/>
                </a:solidFill>
                <a:latin typeface="微软雅黑" panose="020B0503020204020204" pitchFamily="34" charset="-122"/>
                <a:ea typeface="微软雅黑" panose="020B0503020204020204" pitchFamily="34" charset="-122"/>
              </a:rPr>
              <a:t>会议日程</a:t>
            </a:r>
            <a:r>
              <a:rPr lang="en-US" altLang="zh-CN" sz="1600" b="1" dirty="0">
                <a:solidFill>
                  <a:srgbClr val="054D95"/>
                </a:solidFill>
                <a:latin typeface="微软雅黑" panose="020B0503020204020204" pitchFamily="34" charset="-122"/>
                <a:ea typeface="微软雅黑" panose="020B0503020204020204" pitchFamily="34" charset="-122"/>
              </a:rPr>
              <a:t>/Meeting schedule</a:t>
            </a:r>
            <a:endParaRPr lang="zh-CN" altLang="en-US" sz="1600" b="1" dirty="0">
              <a:solidFill>
                <a:srgbClr val="054D95"/>
              </a:solidFill>
              <a:latin typeface="微软雅黑" panose="020B0503020204020204" pitchFamily="34" charset="-122"/>
              <a:ea typeface="微软雅黑" panose="020B0503020204020204" pitchFamily="34" charset="-122"/>
            </a:endParaRPr>
          </a:p>
        </p:txBody>
      </p:sp>
      <p:sp>
        <p:nvSpPr>
          <p:cNvPr id="88" name="燕尾形 87"/>
          <p:cNvSpPr/>
          <p:nvPr/>
        </p:nvSpPr>
        <p:spPr>
          <a:xfrm>
            <a:off x="587151" y="1243417"/>
            <a:ext cx="143510" cy="179705"/>
          </a:xfrm>
          <a:prstGeom prst="chevron">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latin typeface="黑体" panose="02010609060101010101" pitchFamily="49" charset="-122"/>
              <a:ea typeface="黑体" panose="02010609060101010101" pitchFamily="49" charset="-122"/>
            </a:endParaRPr>
          </a:p>
        </p:txBody>
      </p:sp>
      <p:sp>
        <p:nvSpPr>
          <p:cNvPr id="41" name="椭圆 40"/>
          <p:cNvSpPr/>
          <p:nvPr/>
        </p:nvSpPr>
        <p:spPr>
          <a:xfrm>
            <a:off x="1417748" y="4824891"/>
            <a:ext cx="79375" cy="79375"/>
          </a:xfrm>
          <a:prstGeom prst="ellipse">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黑体" panose="02010609060101010101" pitchFamily="49" charset="-122"/>
              <a:ea typeface="黑体" panose="02010609060101010101" pitchFamily="49" charset="-122"/>
            </a:endParaRPr>
          </a:p>
        </p:txBody>
      </p:sp>
      <p:grpSp>
        <p:nvGrpSpPr>
          <p:cNvPr id="77" name="组合 76"/>
          <p:cNvGrpSpPr/>
          <p:nvPr/>
        </p:nvGrpSpPr>
        <p:grpSpPr>
          <a:xfrm>
            <a:off x="1218306" y="8758070"/>
            <a:ext cx="4126616" cy="365125"/>
            <a:chOff x="1535113" y="8994775"/>
            <a:chExt cx="3817937" cy="365125"/>
          </a:xfrm>
        </p:grpSpPr>
        <p:sp>
          <p:nvSpPr>
            <p:cNvPr id="70" name="圆角矩形 69"/>
            <p:cNvSpPr/>
            <p:nvPr/>
          </p:nvSpPr>
          <p:spPr bwMode="auto">
            <a:xfrm>
              <a:off x="1535113" y="8994775"/>
              <a:ext cx="3817937" cy="365125"/>
            </a:xfrm>
            <a:prstGeom prst="roundRect">
              <a:avLst>
                <a:gd name="adj" fmla="val 50000"/>
              </a:avLst>
            </a:prstGeom>
            <a:gradFill>
              <a:gsLst>
                <a:gs pos="0">
                  <a:schemeClr val="accent1">
                    <a:lumMod val="75000"/>
                  </a:schemeClr>
                </a:gs>
                <a:gs pos="100000">
                  <a:srgbClr val="00336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黑体" panose="02010609060101010101" pitchFamily="49" charset="-122"/>
                <a:ea typeface="黑体" panose="02010609060101010101" pitchFamily="49" charset="-122"/>
              </a:endParaRPr>
            </a:p>
          </p:txBody>
        </p:sp>
        <p:sp>
          <p:nvSpPr>
            <p:cNvPr id="23" name="文本框 7"/>
            <p:cNvSpPr txBox="1">
              <a:spLocks noChangeArrowheads="1"/>
            </p:cNvSpPr>
            <p:nvPr/>
          </p:nvSpPr>
          <p:spPr bwMode="auto">
            <a:xfrm>
              <a:off x="1786286" y="9009407"/>
              <a:ext cx="33692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400" b="1" dirty="0" smtClean="0">
                  <a:solidFill>
                    <a:schemeClr val="bg1"/>
                  </a:solidFill>
                  <a:latin typeface="黑体" panose="02010609060101010101" pitchFamily="49" charset="-122"/>
                  <a:ea typeface="黑体" panose="02010609060101010101" pitchFamily="49" charset="-122"/>
                </a:rPr>
                <a:t>2020.11.17</a:t>
              </a:r>
              <a:r>
                <a:rPr lang="zh-CN" altLang="en-US" sz="1400" b="1" dirty="0" smtClean="0">
                  <a:solidFill>
                    <a:schemeClr val="bg1"/>
                  </a:solidFill>
                  <a:latin typeface="黑体" panose="02010609060101010101" pitchFamily="49" charset="-122"/>
                  <a:ea typeface="黑体" panose="02010609060101010101" pitchFamily="49" charset="-122"/>
                </a:rPr>
                <a:t>（周二）       全</a:t>
              </a:r>
              <a:r>
                <a:rPr lang="zh-CN" altLang="en-US" sz="1400" b="1" dirty="0">
                  <a:solidFill>
                    <a:schemeClr val="bg1"/>
                  </a:solidFill>
                  <a:latin typeface="黑体" panose="02010609060101010101" pitchFamily="49" charset="-122"/>
                  <a:ea typeface="黑体" panose="02010609060101010101" pitchFamily="49" charset="-122"/>
                </a:rPr>
                <a:t>天</a:t>
              </a:r>
              <a:endParaRPr lang="en-US" altLang="zh-CN" sz="1400" b="1" dirty="0">
                <a:solidFill>
                  <a:schemeClr val="bg1"/>
                </a:solidFill>
                <a:latin typeface="黑体" panose="02010609060101010101" pitchFamily="49" charset="-122"/>
                <a:ea typeface="黑体" panose="02010609060101010101" pitchFamily="49" charset="-122"/>
              </a:endParaRPr>
            </a:p>
          </p:txBody>
        </p:sp>
      </p:grpSp>
      <p:sp>
        <p:nvSpPr>
          <p:cNvPr id="46" name="椭圆 45"/>
          <p:cNvSpPr/>
          <p:nvPr/>
        </p:nvSpPr>
        <p:spPr>
          <a:xfrm>
            <a:off x="1428716" y="3068420"/>
            <a:ext cx="79375" cy="79375"/>
          </a:xfrm>
          <a:prstGeom prst="ellipse">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zh-CN" altLang="en-US" dirty="0">
              <a:latin typeface="黑体" panose="02010609060101010101" pitchFamily="49" charset="-122"/>
              <a:ea typeface="黑体" panose="02010609060101010101" pitchFamily="49" charset="-122"/>
            </a:endParaRPr>
          </a:p>
        </p:txBody>
      </p:sp>
      <p:sp>
        <p:nvSpPr>
          <p:cNvPr id="48" name="椭圆 47"/>
          <p:cNvSpPr/>
          <p:nvPr/>
        </p:nvSpPr>
        <p:spPr>
          <a:xfrm>
            <a:off x="1423935" y="2444310"/>
            <a:ext cx="79375" cy="79375"/>
          </a:xfrm>
          <a:prstGeom prst="ellipse">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zh-CN" altLang="en-US" dirty="0">
              <a:latin typeface="黑体" panose="02010609060101010101" pitchFamily="49" charset="-122"/>
              <a:ea typeface="黑体" panose="02010609060101010101" pitchFamily="49" charset="-122"/>
            </a:endParaRPr>
          </a:p>
        </p:txBody>
      </p:sp>
      <p:sp>
        <p:nvSpPr>
          <p:cNvPr id="42" name="Rectangle 67"/>
          <p:cNvSpPr>
            <a:spLocks noChangeArrowheads="1"/>
          </p:cNvSpPr>
          <p:nvPr/>
        </p:nvSpPr>
        <p:spPr bwMode="auto">
          <a:xfrm>
            <a:off x="4684973" y="5814699"/>
            <a:ext cx="1425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1117600">
              <a:tabLst>
                <a:tab pos="914400" algn="l"/>
              </a:tabLst>
              <a:defRPr>
                <a:solidFill>
                  <a:schemeClr val="tx1"/>
                </a:solidFill>
                <a:latin typeface="Calibri" panose="020F0502020204030204" pitchFamily="34" charset="0"/>
                <a:ea typeface="宋体" panose="02010600030101010101" pitchFamily="2" charset="-122"/>
              </a:defRPr>
            </a:lvl1pPr>
            <a:lvl2pPr>
              <a:tabLst>
                <a:tab pos="914400" algn="l"/>
              </a:tabLst>
              <a:defRPr>
                <a:solidFill>
                  <a:schemeClr val="tx1"/>
                </a:solidFill>
                <a:latin typeface="Calibri" panose="020F0502020204030204" pitchFamily="34" charset="0"/>
                <a:ea typeface="宋体" panose="02010600030101010101" pitchFamily="2" charset="-122"/>
              </a:defRPr>
            </a:lvl2pPr>
            <a:lvl3pPr>
              <a:tabLst>
                <a:tab pos="914400" algn="l"/>
              </a:tabLst>
              <a:defRPr>
                <a:solidFill>
                  <a:schemeClr val="tx1"/>
                </a:solidFill>
                <a:latin typeface="Calibri" panose="020F0502020204030204" pitchFamily="34" charset="0"/>
                <a:ea typeface="宋体" panose="02010600030101010101" pitchFamily="2" charset="-122"/>
              </a:defRPr>
            </a:lvl3pPr>
            <a:lvl4pPr>
              <a:tabLst>
                <a:tab pos="914400" algn="l"/>
              </a:tabLst>
              <a:defRPr>
                <a:solidFill>
                  <a:schemeClr val="tx1"/>
                </a:solidFill>
                <a:latin typeface="Calibri" panose="020F0502020204030204" pitchFamily="34" charset="0"/>
                <a:ea typeface="宋体" panose="02010600030101010101" pitchFamily="2" charset="-122"/>
              </a:defRPr>
            </a:lvl4pPr>
            <a:lvl5pPr>
              <a:tabLst>
                <a:tab pos="914400" algn="l"/>
              </a:tabLst>
              <a:defRPr>
                <a:solidFill>
                  <a:schemeClr val="tx1"/>
                </a:solidFill>
                <a:latin typeface="Calibri" panose="020F0502020204030204" pitchFamily="34" charset="0"/>
                <a:ea typeface="宋体" panose="02010600030101010101" pitchFamily="2" charset="-122"/>
              </a:defRPr>
            </a:lvl5pPr>
            <a:lvl6pPr marL="2249488" indent="36513" eaLnBrk="0" fontAlgn="base" hangingPunct="0">
              <a:spcBef>
                <a:spcPct val="0"/>
              </a:spcBef>
              <a:spcAft>
                <a:spcPct val="0"/>
              </a:spcAft>
              <a:tabLst>
                <a:tab pos="914400" algn="l"/>
              </a:tabLst>
              <a:defRPr>
                <a:solidFill>
                  <a:schemeClr val="tx1"/>
                </a:solidFill>
                <a:latin typeface="Calibri" panose="020F0502020204030204" pitchFamily="34" charset="0"/>
                <a:ea typeface="宋体" panose="02010600030101010101" pitchFamily="2" charset="-122"/>
              </a:defRPr>
            </a:lvl6pPr>
            <a:lvl7pPr marL="2706688" indent="36513" eaLnBrk="0" fontAlgn="base" hangingPunct="0">
              <a:spcBef>
                <a:spcPct val="0"/>
              </a:spcBef>
              <a:spcAft>
                <a:spcPct val="0"/>
              </a:spcAft>
              <a:tabLst>
                <a:tab pos="914400" algn="l"/>
              </a:tabLst>
              <a:defRPr>
                <a:solidFill>
                  <a:schemeClr val="tx1"/>
                </a:solidFill>
                <a:latin typeface="Calibri" panose="020F0502020204030204" pitchFamily="34" charset="0"/>
                <a:ea typeface="宋体" panose="02010600030101010101" pitchFamily="2" charset="-122"/>
              </a:defRPr>
            </a:lvl7pPr>
            <a:lvl8pPr marL="3163888" indent="36513" eaLnBrk="0" fontAlgn="base" hangingPunct="0">
              <a:spcBef>
                <a:spcPct val="0"/>
              </a:spcBef>
              <a:spcAft>
                <a:spcPct val="0"/>
              </a:spcAft>
              <a:tabLst>
                <a:tab pos="914400" algn="l"/>
              </a:tabLst>
              <a:defRPr>
                <a:solidFill>
                  <a:schemeClr val="tx1"/>
                </a:solidFill>
                <a:latin typeface="Calibri" panose="020F0502020204030204" pitchFamily="34" charset="0"/>
                <a:ea typeface="宋体" panose="02010600030101010101" pitchFamily="2" charset="-122"/>
              </a:defRPr>
            </a:lvl8pPr>
            <a:lvl9pPr marL="3621088" indent="36513" eaLnBrk="0" fontAlgn="base" hangingPunct="0">
              <a:spcBef>
                <a:spcPct val="0"/>
              </a:spcBef>
              <a:spcAft>
                <a:spcPct val="0"/>
              </a:spcAft>
              <a:tabLst>
                <a:tab pos="914400" algn="l"/>
              </a:tabLst>
              <a:defRPr>
                <a:solidFill>
                  <a:schemeClr val="tx1"/>
                </a:solidFill>
                <a:latin typeface="Calibri" panose="020F0502020204030204" pitchFamily="34" charset="0"/>
                <a:ea typeface="宋体" panose="02010600030101010101" pitchFamily="2" charset="-122"/>
              </a:defRPr>
            </a:lvl9pPr>
          </a:lstStyle>
          <a:p>
            <a:pPr indent="0">
              <a:defRPr/>
            </a:pPr>
            <a:r>
              <a:rPr lang="zh-CN" altLang="en-US" sz="1600" b="1" dirty="0" smtClean="0">
                <a:solidFill>
                  <a:srgbClr val="003366"/>
                </a:solidFill>
                <a:latin typeface="黑体" panose="02010609060101010101" pitchFamily="49" charset="-122"/>
                <a:ea typeface="黑体" panose="02010609060101010101" pitchFamily="49" charset="-122"/>
              </a:rPr>
              <a:t>铝行业分</a:t>
            </a:r>
            <a:r>
              <a:rPr lang="zh-CN" altLang="en-US" sz="1600" b="1" dirty="0">
                <a:solidFill>
                  <a:srgbClr val="003366"/>
                </a:solidFill>
                <a:latin typeface="黑体" panose="02010609060101010101" pitchFamily="49" charset="-122"/>
                <a:ea typeface="黑体" panose="02010609060101010101" pitchFamily="49" charset="-122"/>
              </a:rPr>
              <a:t>论坛</a:t>
            </a:r>
          </a:p>
          <a:p>
            <a:pPr indent="0">
              <a:defRPr/>
            </a:pPr>
            <a:endParaRPr lang="zh-CN" altLang="en-US" sz="1200" dirty="0">
              <a:solidFill>
                <a:srgbClr val="003366"/>
              </a:solidFill>
              <a:latin typeface="黑体" panose="02010609060101010101" pitchFamily="49" charset="-122"/>
              <a:ea typeface="黑体" panose="02010609060101010101" pitchFamily="49" charset="-122"/>
            </a:endParaRPr>
          </a:p>
        </p:txBody>
      </p:sp>
      <p:sp>
        <p:nvSpPr>
          <p:cNvPr id="44" name="Rectangle 67"/>
          <p:cNvSpPr>
            <a:spLocks noChangeArrowheads="1"/>
          </p:cNvSpPr>
          <p:nvPr/>
        </p:nvSpPr>
        <p:spPr bwMode="auto">
          <a:xfrm>
            <a:off x="1596873" y="5799488"/>
            <a:ext cx="163217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1117600">
              <a:tabLst>
                <a:tab pos="914400" algn="l"/>
              </a:tabLst>
              <a:defRPr>
                <a:solidFill>
                  <a:schemeClr val="tx1"/>
                </a:solidFill>
                <a:latin typeface="Calibri" panose="020F0502020204030204" pitchFamily="34" charset="0"/>
                <a:ea typeface="宋体" panose="02010600030101010101" pitchFamily="2" charset="-122"/>
              </a:defRPr>
            </a:lvl1pPr>
            <a:lvl2pPr>
              <a:tabLst>
                <a:tab pos="914400" algn="l"/>
              </a:tabLst>
              <a:defRPr>
                <a:solidFill>
                  <a:schemeClr val="tx1"/>
                </a:solidFill>
                <a:latin typeface="Calibri" panose="020F0502020204030204" pitchFamily="34" charset="0"/>
                <a:ea typeface="宋体" panose="02010600030101010101" pitchFamily="2" charset="-122"/>
              </a:defRPr>
            </a:lvl2pPr>
            <a:lvl3pPr>
              <a:tabLst>
                <a:tab pos="914400" algn="l"/>
              </a:tabLst>
              <a:defRPr>
                <a:solidFill>
                  <a:schemeClr val="tx1"/>
                </a:solidFill>
                <a:latin typeface="Calibri" panose="020F0502020204030204" pitchFamily="34" charset="0"/>
                <a:ea typeface="宋体" panose="02010600030101010101" pitchFamily="2" charset="-122"/>
              </a:defRPr>
            </a:lvl3pPr>
            <a:lvl4pPr>
              <a:tabLst>
                <a:tab pos="914400" algn="l"/>
              </a:tabLst>
              <a:defRPr>
                <a:solidFill>
                  <a:schemeClr val="tx1"/>
                </a:solidFill>
                <a:latin typeface="Calibri" panose="020F0502020204030204" pitchFamily="34" charset="0"/>
                <a:ea typeface="宋体" panose="02010600030101010101" pitchFamily="2" charset="-122"/>
              </a:defRPr>
            </a:lvl4pPr>
            <a:lvl5pPr>
              <a:tabLst>
                <a:tab pos="914400" algn="l"/>
              </a:tabLst>
              <a:defRPr>
                <a:solidFill>
                  <a:schemeClr val="tx1"/>
                </a:solidFill>
                <a:latin typeface="Calibri" panose="020F0502020204030204" pitchFamily="34" charset="0"/>
                <a:ea typeface="宋体" panose="02010600030101010101" pitchFamily="2" charset="-122"/>
              </a:defRPr>
            </a:lvl5pPr>
            <a:lvl6pPr marL="2249488" indent="36513" eaLnBrk="0" fontAlgn="base" hangingPunct="0">
              <a:spcBef>
                <a:spcPct val="0"/>
              </a:spcBef>
              <a:spcAft>
                <a:spcPct val="0"/>
              </a:spcAft>
              <a:tabLst>
                <a:tab pos="914400" algn="l"/>
              </a:tabLst>
              <a:defRPr>
                <a:solidFill>
                  <a:schemeClr val="tx1"/>
                </a:solidFill>
                <a:latin typeface="Calibri" panose="020F0502020204030204" pitchFamily="34" charset="0"/>
                <a:ea typeface="宋体" panose="02010600030101010101" pitchFamily="2" charset="-122"/>
              </a:defRPr>
            </a:lvl6pPr>
            <a:lvl7pPr marL="2706688" indent="36513" eaLnBrk="0" fontAlgn="base" hangingPunct="0">
              <a:spcBef>
                <a:spcPct val="0"/>
              </a:spcBef>
              <a:spcAft>
                <a:spcPct val="0"/>
              </a:spcAft>
              <a:tabLst>
                <a:tab pos="914400" algn="l"/>
              </a:tabLst>
              <a:defRPr>
                <a:solidFill>
                  <a:schemeClr val="tx1"/>
                </a:solidFill>
                <a:latin typeface="Calibri" panose="020F0502020204030204" pitchFamily="34" charset="0"/>
                <a:ea typeface="宋体" panose="02010600030101010101" pitchFamily="2" charset="-122"/>
              </a:defRPr>
            </a:lvl7pPr>
            <a:lvl8pPr marL="3163888" indent="36513" eaLnBrk="0" fontAlgn="base" hangingPunct="0">
              <a:spcBef>
                <a:spcPct val="0"/>
              </a:spcBef>
              <a:spcAft>
                <a:spcPct val="0"/>
              </a:spcAft>
              <a:tabLst>
                <a:tab pos="914400" algn="l"/>
              </a:tabLst>
              <a:defRPr>
                <a:solidFill>
                  <a:schemeClr val="tx1"/>
                </a:solidFill>
                <a:latin typeface="Calibri" panose="020F0502020204030204" pitchFamily="34" charset="0"/>
                <a:ea typeface="宋体" panose="02010600030101010101" pitchFamily="2" charset="-122"/>
              </a:defRPr>
            </a:lvl8pPr>
            <a:lvl9pPr marL="3621088" indent="36513" eaLnBrk="0" fontAlgn="base" hangingPunct="0">
              <a:spcBef>
                <a:spcPct val="0"/>
              </a:spcBef>
              <a:spcAft>
                <a:spcPct val="0"/>
              </a:spcAft>
              <a:tabLst>
                <a:tab pos="914400" algn="l"/>
              </a:tabLst>
              <a:defRPr>
                <a:solidFill>
                  <a:schemeClr val="tx1"/>
                </a:solidFill>
                <a:latin typeface="Calibri" panose="020F0502020204030204" pitchFamily="34" charset="0"/>
                <a:ea typeface="宋体" panose="02010600030101010101" pitchFamily="2" charset="-122"/>
              </a:defRPr>
            </a:lvl9pPr>
          </a:lstStyle>
          <a:p>
            <a:pPr indent="0">
              <a:defRPr/>
            </a:pPr>
            <a:r>
              <a:rPr lang="zh-CN" altLang="en-US" sz="1600" b="1" dirty="0" smtClean="0">
                <a:solidFill>
                  <a:srgbClr val="003366"/>
                </a:solidFill>
                <a:latin typeface="黑体" panose="02010609060101010101" pitchFamily="49" charset="-122"/>
                <a:ea typeface="黑体" panose="02010609060101010101" pitchFamily="49" charset="-122"/>
              </a:rPr>
              <a:t>碳素行业分</a:t>
            </a:r>
            <a:r>
              <a:rPr lang="zh-CN" altLang="en-US" sz="1600" b="1" dirty="0">
                <a:solidFill>
                  <a:srgbClr val="003366"/>
                </a:solidFill>
                <a:latin typeface="黑体" panose="02010609060101010101" pitchFamily="49" charset="-122"/>
                <a:ea typeface="黑体" panose="02010609060101010101" pitchFamily="49" charset="-122"/>
              </a:rPr>
              <a:t>论坛</a:t>
            </a:r>
            <a:endParaRPr lang="zh-CN" altLang="en-US" sz="1200" dirty="0">
              <a:solidFill>
                <a:srgbClr val="003366"/>
              </a:solidFill>
              <a:latin typeface="黑体" panose="02010609060101010101" pitchFamily="49" charset="-122"/>
              <a:ea typeface="黑体" panose="02010609060101010101" pitchFamily="49" charset="-122"/>
            </a:endParaRPr>
          </a:p>
        </p:txBody>
      </p:sp>
      <p:cxnSp>
        <p:nvCxnSpPr>
          <p:cNvPr id="45" name="直接连接符 44"/>
          <p:cNvCxnSpPr>
            <a:stCxn id="47" idx="0"/>
            <a:endCxn id="54" idx="4"/>
          </p:cNvCxnSpPr>
          <p:nvPr/>
        </p:nvCxnSpPr>
        <p:spPr>
          <a:xfrm>
            <a:off x="4516440" y="6422806"/>
            <a:ext cx="3733" cy="1562248"/>
          </a:xfrm>
          <a:prstGeom prst="line">
            <a:avLst/>
          </a:prstGeom>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4476752" y="6422806"/>
            <a:ext cx="79375" cy="79375"/>
          </a:xfrm>
          <a:prstGeom prst="ellipse">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黑体" panose="02010609060101010101" pitchFamily="49" charset="-122"/>
              <a:ea typeface="黑体" panose="02010609060101010101" pitchFamily="49" charset="-122"/>
            </a:endParaRPr>
          </a:p>
        </p:txBody>
      </p:sp>
      <p:cxnSp>
        <p:nvCxnSpPr>
          <p:cNvPr id="57" name="直接连接符 56"/>
          <p:cNvCxnSpPr/>
          <p:nvPr/>
        </p:nvCxnSpPr>
        <p:spPr>
          <a:xfrm>
            <a:off x="4331687" y="6177347"/>
            <a:ext cx="0" cy="2322535"/>
          </a:xfrm>
          <a:prstGeom prst="line">
            <a:avLst/>
          </a:prstGeom>
          <a:ln>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4331687" y="5833992"/>
            <a:ext cx="0" cy="304051"/>
          </a:xfrm>
          <a:prstGeom prst="line">
            <a:avLst/>
          </a:prstGeom>
          <a:ln w="95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椭圆 58"/>
          <p:cNvSpPr/>
          <p:nvPr/>
        </p:nvSpPr>
        <p:spPr>
          <a:xfrm>
            <a:off x="1427093" y="2747643"/>
            <a:ext cx="79375" cy="79375"/>
          </a:xfrm>
          <a:prstGeom prst="ellipse">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zh-CN" altLang="en-US" dirty="0">
              <a:latin typeface="黑体" panose="02010609060101010101" pitchFamily="49" charset="-122"/>
              <a:ea typeface="黑体" panose="02010609060101010101" pitchFamily="49" charset="-122"/>
            </a:endParaRPr>
          </a:p>
        </p:txBody>
      </p:sp>
      <p:sp>
        <p:nvSpPr>
          <p:cNvPr id="60" name="椭圆 59"/>
          <p:cNvSpPr/>
          <p:nvPr/>
        </p:nvSpPr>
        <p:spPr>
          <a:xfrm>
            <a:off x="1430311" y="5483037"/>
            <a:ext cx="79375" cy="79375"/>
          </a:xfrm>
          <a:prstGeom prst="ellipse">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黑体" panose="02010609060101010101" pitchFamily="49" charset="-122"/>
              <a:ea typeface="黑体" panose="02010609060101010101" pitchFamily="49" charset="-122"/>
            </a:endParaRPr>
          </a:p>
        </p:txBody>
      </p:sp>
      <p:sp>
        <p:nvSpPr>
          <p:cNvPr id="52" name="椭圆 51"/>
          <p:cNvSpPr/>
          <p:nvPr/>
        </p:nvSpPr>
        <p:spPr>
          <a:xfrm>
            <a:off x="4476752" y="6924358"/>
            <a:ext cx="79375" cy="79375"/>
          </a:xfrm>
          <a:prstGeom prst="ellipse">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黑体" panose="02010609060101010101" pitchFamily="49" charset="-122"/>
              <a:ea typeface="黑体" panose="02010609060101010101" pitchFamily="49" charset="-122"/>
            </a:endParaRPr>
          </a:p>
        </p:txBody>
      </p:sp>
      <p:sp>
        <p:nvSpPr>
          <p:cNvPr id="53" name="椭圆 52"/>
          <p:cNvSpPr/>
          <p:nvPr/>
        </p:nvSpPr>
        <p:spPr>
          <a:xfrm>
            <a:off x="4480486" y="7307289"/>
            <a:ext cx="79375" cy="79375"/>
          </a:xfrm>
          <a:prstGeom prst="ellipse">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黑体" panose="02010609060101010101" pitchFamily="49" charset="-122"/>
              <a:ea typeface="黑体" panose="02010609060101010101" pitchFamily="49" charset="-122"/>
            </a:endParaRPr>
          </a:p>
        </p:txBody>
      </p:sp>
      <p:sp>
        <p:nvSpPr>
          <p:cNvPr id="54" name="椭圆 53"/>
          <p:cNvSpPr/>
          <p:nvPr/>
        </p:nvSpPr>
        <p:spPr>
          <a:xfrm>
            <a:off x="4480485" y="7905679"/>
            <a:ext cx="79375" cy="79375"/>
          </a:xfrm>
          <a:prstGeom prst="ellipse">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黑体" panose="02010609060101010101" pitchFamily="49" charset="-122"/>
              <a:ea typeface="黑体" panose="02010609060101010101" pitchFamily="49" charset="-122"/>
            </a:endParaRPr>
          </a:p>
        </p:txBody>
      </p:sp>
      <p:sp>
        <p:nvSpPr>
          <p:cNvPr id="7" name="矩形 6"/>
          <p:cNvSpPr/>
          <p:nvPr/>
        </p:nvSpPr>
        <p:spPr>
          <a:xfrm>
            <a:off x="4590523" y="6383630"/>
            <a:ext cx="2665414" cy="830997"/>
          </a:xfrm>
          <a:prstGeom prst="rect">
            <a:avLst/>
          </a:prstGeom>
        </p:spPr>
        <p:txBody>
          <a:bodyPr wrap="square">
            <a:spAutoFit/>
          </a:bodyPr>
          <a:lstStyle/>
          <a:p>
            <a:pPr indent="0">
              <a:defRPr/>
            </a:pPr>
            <a:r>
              <a:rPr lang="zh-CN" altLang="en-US" sz="1200" b="1" dirty="0">
                <a:solidFill>
                  <a:srgbClr val="003366"/>
                </a:solidFill>
                <a:latin typeface="黑体" panose="02010609060101010101" pitchFamily="49" charset="-122"/>
                <a:ea typeface="黑体" panose="02010609060101010101" pitchFamily="49" charset="-122"/>
              </a:rPr>
              <a:t>氧化铝期货上市的推进历程及影响</a:t>
            </a:r>
            <a:endParaRPr lang="en-US" altLang="zh-CN" sz="1200" b="1" dirty="0">
              <a:solidFill>
                <a:srgbClr val="003366"/>
              </a:solidFill>
              <a:latin typeface="黑体" panose="02010609060101010101" pitchFamily="49" charset="-122"/>
              <a:ea typeface="黑体" panose="02010609060101010101" pitchFamily="49" charset="-122"/>
            </a:endParaRPr>
          </a:p>
          <a:p>
            <a:pPr indent="0">
              <a:defRPr/>
            </a:pPr>
            <a:endParaRPr lang="en-US" altLang="zh-CN" sz="1200" b="1" dirty="0">
              <a:solidFill>
                <a:srgbClr val="003366"/>
              </a:solidFill>
              <a:latin typeface="黑体" panose="02010609060101010101" pitchFamily="49" charset="-122"/>
              <a:ea typeface="黑体" panose="02010609060101010101" pitchFamily="49" charset="-122"/>
            </a:endParaRPr>
          </a:p>
          <a:p>
            <a:pPr indent="0">
              <a:defRPr/>
            </a:pPr>
            <a:r>
              <a:rPr lang="zh-CN" altLang="en-US" sz="1200" b="1" dirty="0">
                <a:solidFill>
                  <a:srgbClr val="003366"/>
                </a:solidFill>
                <a:latin typeface="黑体" panose="02010609060101010101" pitchFamily="49" charset="-122"/>
                <a:ea typeface="黑体" panose="02010609060101010101" pitchFamily="49" charset="-122"/>
              </a:rPr>
              <a:t>套期保值对企业稳定发展的可行性</a:t>
            </a:r>
            <a:endParaRPr lang="en-US" altLang="zh-CN" sz="1200" b="1" dirty="0">
              <a:solidFill>
                <a:srgbClr val="003366"/>
              </a:solidFill>
              <a:latin typeface="黑体" panose="02010609060101010101" pitchFamily="49" charset="-122"/>
              <a:ea typeface="黑体" panose="02010609060101010101" pitchFamily="49" charset="-122"/>
            </a:endParaRPr>
          </a:p>
          <a:p>
            <a:pPr indent="0">
              <a:defRPr/>
            </a:pPr>
            <a:r>
              <a:rPr lang="zh-CN" altLang="en-US" sz="1200" b="1" dirty="0">
                <a:solidFill>
                  <a:srgbClr val="003366"/>
                </a:solidFill>
                <a:latin typeface="黑体" panose="02010609060101010101" pitchFamily="49" charset="-122"/>
                <a:ea typeface="黑体" panose="02010609060101010101" pitchFamily="49" charset="-122"/>
              </a:rPr>
              <a:t>研究疫情背景</a:t>
            </a:r>
            <a:r>
              <a:rPr lang="zh-CN" altLang="en-US" sz="1200" b="1" dirty="0" smtClean="0">
                <a:solidFill>
                  <a:srgbClr val="003366"/>
                </a:solidFill>
                <a:latin typeface="黑体" panose="02010609060101010101" pitchFamily="49" charset="-122"/>
                <a:ea typeface="黑体" panose="02010609060101010101" pitchFamily="49" charset="-122"/>
              </a:rPr>
              <a:t>下</a:t>
            </a:r>
            <a:endParaRPr lang="en-US" altLang="zh-CN" sz="1200" b="1" dirty="0">
              <a:solidFill>
                <a:srgbClr val="003366"/>
              </a:solidFill>
              <a:latin typeface="黑体" panose="02010609060101010101" pitchFamily="49" charset="-122"/>
              <a:ea typeface="黑体" panose="02010609060101010101" pitchFamily="49" charset="-122"/>
            </a:endParaRPr>
          </a:p>
        </p:txBody>
      </p:sp>
      <p:sp>
        <p:nvSpPr>
          <p:cNvPr id="18" name="矩形 17"/>
          <p:cNvSpPr/>
          <p:nvPr/>
        </p:nvSpPr>
        <p:spPr>
          <a:xfrm>
            <a:off x="4556127" y="7252853"/>
            <a:ext cx="2573258" cy="830997"/>
          </a:xfrm>
          <a:prstGeom prst="rect">
            <a:avLst/>
          </a:prstGeom>
        </p:spPr>
        <p:txBody>
          <a:bodyPr wrap="square">
            <a:spAutoFit/>
          </a:bodyPr>
          <a:lstStyle/>
          <a:p>
            <a:pPr indent="0">
              <a:defRPr/>
            </a:pPr>
            <a:r>
              <a:rPr lang="zh-CN" altLang="en-US" sz="1200" b="1" dirty="0">
                <a:solidFill>
                  <a:srgbClr val="003366"/>
                </a:solidFill>
                <a:latin typeface="黑体" panose="02010609060101010101" pitchFamily="49" charset="-122"/>
                <a:ea typeface="黑体" panose="02010609060101010101" pitchFamily="49" charset="-122"/>
              </a:rPr>
              <a:t>解铝行业的格局变化聚焦基本</a:t>
            </a:r>
            <a:r>
              <a:rPr lang="zh-CN" altLang="en-US" sz="1200" b="1" dirty="0" smtClean="0">
                <a:solidFill>
                  <a:srgbClr val="003366"/>
                </a:solidFill>
                <a:latin typeface="黑体" panose="02010609060101010101" pitchFamily="49" charset="-122"/>
                <a:ea typeface="黑体" panose="02010609060101010101" pitchFamily="49" charset="-122"/>
              </a:rPr>
              <a:t>面</a:t>
            </a:r>
            <a:endParaRPr lang="en-US" altLang="zh-CN" sz="1200" b="1" dirty="0" smtClean="0">
              <a:solidFill>
                <a:srgbClr val="003366"/>
              </a:solidFill>
              <a:latin typeface="黑体" panose="02010609060101010101" pitchFamily="49" charset="-122"/>
              <a:ea typeface="黑体" panose="02010609060101010101" pitchFamily="49" charset="-122"/>
            </a:endParaRPr>
          </a:p>
          <a:p>
            <a:pPr indent="0">
              <a:defRPr/>
            </a:pPr>
            <a:endParaRPr lang="en-US" altLang="zh-CN" sz="1200" b="1" dirty="0">
              <a:solidFill>
                <a:srgbClr val="003366"/>
              </a:solidFill>
              <a:latin typeface="黑体" panose="02010609060101010101" pitchFamily="49" charset="-122"/>
              <a:ea typeface="黑体" panose="02010609060101010101" pitchFamily="49" charset="-122"/>
            </a:endParaRPr>
          </a:p>
          <a:p>
            <a:pPr indent="0">
              <a:defRPr/>
            </a:pPr>
            <a:r>
              <a:rPr lang="zh-CN" altLang="en-US" sz="1200" b="1" dirty="0">
                <a:solidFill>
                  <a:srgbClr val="003366"/>
                </a:solidFill>
                <a:latin typeface="黑体" panose="02010609060101010101" pitchFamily="49" charset="-122"/>
                <a:ea typeface="黑体" panose="02010609060101010101" pitchFamily="49" charset="-122"/>
              </a:rPr>
              <a:t>  </a:t>
            </a:r>
            <a:endParaRPr lang="en-US" altLang="zh-CN" sz="1200" b="1" dirty="0">
              <a:solidFill>
                <a:srgbClr val="003366"/>
              </a:solidFill>
              <a:latin typeface="黑体" panose="02010609060101010101" pitchFamily="49" charset="-122"/>
              <a:ea typeface="黑体" panose="02010609060101010101" pitchFamily="49" charset="-122"/>
            </a:endParaRPr>
          </a:p>
          <a:p>
            <a:pPr indent="0">
              <a:defRPr/>
            </a:pPr>
            <a:r>
              <a:rPr lang="zh-CN" altLang="en-US" sz="1200" b="1" dirty="0">
                <a:solidFill>
                  <a:srgbClr val="003366"/>
                </a:solidFill>
                <a:latin typeface="黑体" panose="02010609060101010101" pitchFamily="49" charset="-122"/>
                <a:ea typeface="黑体" panose="02010609060101010101" pitchFamily="49" charset="-122"/>
              </a:rPr>
              <a:t>探究氧化铝行业发展变化</a:t>
            </a:r>
          </a:p>
        </p:txBody>
      </p:sp>
    </p:spTree>
    <p:extLst>
      <p:ext uri="{BB962C8B-B14F-4D97-AF65-F5344CB8AC3E}">
        <p14:creationId xmlns:p14="http://schemas.microsoft.com/office/powerpoint/2010/main" val="3123180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67928" y="1076969"/>
            <a:ext cx="3197029" cy="338554"/>
          </a:xfrm>
          <a:prstGeom prst="rect">
            <a:avLst/>
          </a:prstGeom>
          <a:noFill/>
        </p:spPr>
        <p:txBody>
          <a:bodyPr wrap="none" rtlCol="0">
            <a:spAutoFit/>
          </a:bodyPr>
          <a:lstStyle/>
          <a:p>
            <a:r>
              <a:rPr lang="zh-CN" altLang="en-US" sz="1600" b="1" dirty="0">
                <a:solidFill>
                  <a:srgbClr val="054D95"/>
                </a:solidFill>
                <a:latin typeface="微软雅黑" panose="020B0503020204020204" pitchFamily="34" charset="-122"/>
                <a:ea typeface="微软雅黑" panose="020B0503020204020204" pitchFamily="34" charset="-122"/>
              </a:rPr>
              <a:t>参会回执</a:t>
            </a:r>
            <a:r>
              <a:rPr lang="en-US" altLang="zh-CN" sz="1600" b="1" dirty="0">
                <a:solidFill>
                  <a:srgbClr val="054D95"/>
                </a:solidFill>
                <a:latin typeface="微软雅黑" panose="020B0503020204020204" pitchFamily="34" charset="-122"/>
                <a:ea typeface="微软雅黑" panose="020B0503020204020204" pitchFamily="34" charset="-122"/>
              </a:rPr>
              <a:t>/Participation receipt</a:t>
            </a:r>
            <a:endParaRPr lang="zh-CN" altLang="en-US" sz="1600" b="1" dirty="0">
              <a:solidFill>
                <a:srgbClr val="054D95"/>
              </a:solidFill>
              <a:latin typeface="微软雅黑" panose="020B0503020204020204" pitchFamily="34" charset="-122"/>
              <a:ea typeface="微软雅黑" panose="020B0503020204020204" pitchFamily="34" charset="-122"/>
            </a:endParaRPr>
          </a:p>
        </p:txBody>
      </p:sp>
      <p:graphicFrame>
        <p:nvGraphicFramePr>
          <p:cNvPr id="2" name="表格 1">
            <a:extLst>
              <a:ext uri="{FF2B5EF4-FFF2-40B4-BE49-F238E27FC236}">
                <a16:creationId xmlns="" xmlns:a16="http://schemas.microsoft.com/office/drawing/2014/main" id="{E27DEFBB-3B7B-2847-9370-F83E1CF9D59C}"/>
              </a:ext>
            </a:extLst>
          </p:cNvPr>
          <p:cNvGraphicFramePr>
            <a:graphicFrameLocks noGrp="1"/>
          </p:cNvGraphicFramePr>
          <p:nvPr>
            <p:extLst>
              <p:ext uri="{D42A27DB-BD31-4B8C-83A1-F6EECF244321}">
                <p14:modId xmlns:p14="http://schemas.microsoft.com/office/powerpoint/2010/main" val="1545925406"/>
              </p:ext>
            </p:extLst>
          </p:nvPr>
        </p:nvGraphicFramePr>
        <p:xfrm>
          <a:off x="350660" y="1525579"/>
          <a:ext cx="6901040" cy="8024820"/>
        </p:xfrm>
        <a:graphic>
          <a:graphicData uri="http://schemas.openxmlformats.org/drawingml/2006/table">
            <a:tbl>
              <a:tblPr firstRow="1" firstCol="1" bandRow="1">
                <a:tableStyleId>{5C22544A-7EE6-4342-B048-85BDC9FD1C3A}</a:tableStyleId>
              </a:tblPr>
              <a:tblGrid>
                <a:gridCol w="1725260">
                  <a:extLst>
                    <a:ext uri="{9D8B030D-6E8A-4147-A177-3AD203B41FA5}">
                      <a16:colId xmlns="" xmlns:a16="http://schemas.microsoft.com/office/drawing/2014/main" val="287229244"/>
                    </a:ext>
                  </a:extLst>
                </a:gridCol>
                <a:gridCol w="1293740">
                  <a:extLst>
                    <a:ext uri="{9D8B030D-6E8A-4147-A177-3AD203B41FA5}">
                      <a16:colId xmlns="" xmlns:a16="http://schemas.microsoft.com/office/drawing/2014/main" val="1109851427"/>
                    </a:ext>
                  </a:extLst>
                </a:gridCol>
                <a:gridCol w="1294150">
                  <a:extLst>
                    <a:ext uri="{9D8B030D-6E8A-4147-A177-3AD203B41FA5}">
                      <a16:colId xmlns="" xmlns:a16="http://schemas.microsoft.com/office/drawing/2014/main" val="2525787025"/>
                    </a:ext>
                  </a:extLst>
                </a:gridCol>
                <a:gridCol w="1221502">
                  <a:extLst>
                    <a:ext uri="{9D8B030D-6E8A-4147-A177-3AD203B41FA5}">
                      <a16:colId xmlns="" xmlns:a16="http://schemas.microsoft.com/office/drawing/2014/main" val="2826430788"/>
                    </a:ext>
                  </a:extLst>
                </a:gridCol>
                <a:gridCol w="1366388">
                  <a:extLst>
                    <a:ext uri="{9D8B030D-6E8A-4147-A177-3AD203B41FA5}">
                      <a16:colId xmlns="" xmlns:a16="http://schemas.microsoft.com/office/drawing/2014/main" val="867174606"/>
                    </a:ext>
                  </a:extLst>
                </a:gridCol>
              </a:tblGrid>
              <a:tr h="391399">
                <a:tc>
                  <a:txBody>
                    <a:bodyPr/>
                    <a:lstStyle/>
                    <a:p>
                      <a:pPr algn="ctr">
                        <a:spcAft>
                          <a:spcPts val="0"/>
                        </a:spcAft>
                      </a:pPr>
                      <a:r>
                        <a:rPr lang="zh-CN" sz="1100" kern="0" dirty="0">
                          <a:solidFill>
                            <a:schemeClr val="tx1"/>
                          </a:solidFill>
                          <a:effectLst/>
                          <a:latin typeface="+mj-ea"/>
                          <a:ea typeface="+mj-ea"/>
                        </a:rPr>
                        <a:t>企业名称</a:t>
                      </a:r>
                      <a:endParaRPr lang="zh-CN" sz="1100" kern="100" dirty="0">
                        <a:solidFill>
                          <a:schemeClr val="tx1"/>
                        </a:solidFill>
                        <a:effectLst/>
                        <a:latin typeface="+mj-ea"/>
                        <a:ea typeface="+mj-ea"/>
                      </a:endParaRPr>
                    </a:p>
                    <a:p>
                      <a:pPr algn="ctr">
                        <a:spcAft>
                          <a:spcPts val="0"/>
                        </a:spcAft>
                      </a:pPr>
                      <a:r>
                        <a:rPr lang="zh-CN" sz="1100" kern="0" dirty="0">
                          <a:solidFill>
                            <a:schemeClr val="tx1"/>
                          </a:solidFill>
                          <a:effectLst/>
                          <a:latin typeface="+mj-ea"/>
                          <a:ea typeface="+mj-ea"/>
                        </a:rPr>
                        <a:t>（暨开发票名称）</a:t>
                      </a:r>
                      <a:endParaRPr lang="zh-CN" sz="1100" kern="100" dirty="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gridSpan="4">
                  <a:txBody>
                    <a:bodyPr/>
                    <a:lstStyle/>
                    <a:p>
                      <a:pPr algn="just">
                        <a:spcAft>
                          <a:spcPts val="0"/>
                        </a:spcAft>
                      </a:pPr>
                      <a:r>
                        <a:rPr lang="zh-CN" sz="1100" kern="0" dirty="0">
                          <a:solidFill>
                            <a:schemeClr val="tx1"/>
                          </a:solidFill>
                          <a:effectLst/>
                          <a:latin typeface="+mj-ea"/>
                          <a:ea typeface="+mj-ea"/>
                        </a:rPr>
                        <a:t>　</a:t>
                      </a:r>
                      <a:endParaRPr lang="zh-CN" sz="1100" kern="100" dirty="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3276699876"/>
                  </a:ext>
                </a:extLst>
              </a:tr>
              <a:tr h="369826">
                <a:tc>
                  <a:txBody>
                    <a:bodyPr/>
                    <a:lstStyle/>
                    <a:p>
                      <a:pPr algn="ctr">
                        <a:spcAft>
                          <a:spcPts val="0"/>
                        </a:spcAft>
                      </a:pPr>
                      <a:r>
                        <a:rPr lang="zh-CN" sz="1100" kern="0">
                          <a:solidFill>
                            <a:schemeClr val="tx1"/>
                          </a:solidFill>
                          <a:effectLst/>
                          <a:latin typeface="+mj-ea"/>
                          <a:ea typeface="+mj-ea"/>
                        </a:rPr>
                        <a:t>企业经营产品</a:t>
                      </a:r>
                      <a:endParaRPr lang="zh-CN" sz="1100" kern="10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gridSpan="4">
                  <a:txBody>
                    <a:bodyPr/>
                    <a:lstStyle/>
                    <a:p>
                      <a:pPr algn="just">
                        <a:spcAft>
                          <a:spcPts val="0"/>
                        </a:spcAft>
                      </a:pPr>
                      <a:r>
                        <a:rPr lang="zh-CN" sz="1100" kern="0" dirty="0">
                          <a:solidFill>
                            <a:schemeClr val="tx1"/>
                          </a:solidFill>
                          <a:effectLst/>
                          <a:latin typeface="+mj-ea"/>
                          <a:ea typeface="+mj-ea"/>
                        </a:rPr>
                        <a:t>　</a:t>
                      </a:r>
                      <a:endParaRPr lang="zh-CN" sz="1100" kern="100" dirty="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2136943713"/>
                  </a:ext>
                </a:extLst>
              </a:tr>
              <a:tr h="656285">
                <a:tc>
                  <a:txBody>
                    <a:bodyPr/>
                    <a:lstStyle/>
                    <a:p>
                      <a:pPr algn="ctr">
                        <a:spcAft>
                          <a:spcPts val="0"/>
                        </a:spcAft>
                      </a:pPr>
                      <a:r>
                        <a:rPr lang="zh-CN" sz="1100" kern="0" dirty="0">
                          <a:solidFill>
                            <a:schemeClr val="tx1"/>
                          </a:solidFill>
                          <a:effectLst/>
                          <a:latin typeface="+mj-ea"/>
                          <a:ea typeface="+mj-ea"/>
                        </a:rPr>
                        <a:t>企业类型</a:t>
                      </a:r>
                      <a:endParaRPr lang="zh-CN" sz="1100" kern="100" dirty="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gridSpan="4">
                  <a:txBody>
                    <a:bodyPr/>
                    <a:lstStyle/>
                    <a:p>
                      <a:pPr algn="just">
                        <a:lnSpc>
                          <a:spcPct val="125000"/>
                        </a:lnSpc>
                        <a:spcAft>
                          <a:spcPts val="0"/>
                        </a:spcAft>
                      </a:pPr>
                      <a:r>
                        <a:rPr lang="zh-CN" altLang="en-US" sz="1100" b="0" kern="100" dirty="0" smtClean="0">
                          <a:solidFill>
                            <a:schemeClr val="tx1"/>
                          </a:solidFill>
                          <a:effectLst/>
                          <a:latin typeface="+mn-ea"/>
                          <a:ea typeface="+mn-ea"/>
                        </a:rPr>
                        <a:t>□ 石油焦生产企业  □ 煅烧焦生产企业  □ 预焙阳极生产企业  □ 贸易商 </a:t>
                      </a:r>
                      <a:endParaRPr lang="en-US" altLang="zh-CN" sz="1100" b="0" kern="100" dirty="0" smtClean="0">
                        <a:solidFill>
                          <a:schemeClr val="tx1"/>
                        </a:solidFill>
                        <a:effectLst/>
                        <a:latin typeface="+mn-ea"/>
                        <a:ea typeface="+mn-ea"/>
                      </a:endParaRPr>
                    </a:p>
                    <a:p>
                      <a:pPr marL="0" marR="0" indent="0" algn="just" defTabSz="755934" rtl="0" eaLnBrk="1" fontAlgn="auto" latinLnBrk="0" hangingPunct="1">
                        <a:lnSpc>
                          <a:spcPct val="125000"/>
                        </a:lnSpc>
                        <a:spcBef>
                          <a:spcPts val="0"/>
                        </a:spcBef>
                        <a:spcAft>
                          <a:spcPts val="0"/>
                        </a:spcAft>
                        <a:buClrTx/>
                        <a:buSzTx/>
                        <a:buFontTx/>
                        <a:buNone/>
                        <a:tabLst/>
                        <a:defRPr/>
                      </a:pPr>
                      <a:r>
                        <a:rPr lang="zh-CN" altLang="en-US" sz="1100" b="0" kern="100" dirty="0" smtClean="0">
                          <a:solidFill>
                            <a:schemeClr val="tx1"/>
                          </a:solidFill>
                          <a:effectLst/>
                          <a:latin typeface="+mn-ea"/>
                          <a:ea typeface="+mn-ea"/>
                        </a:rPr>
                        <a:t>□ 铝企 □ 硅企  □ 玻璃企业  □ 水泥企业  □ 港口  □ 物流  □ 设备  </a:t>
                      </a:r>
                      <a:endParaRPr lang="en-US" altLang="zh-CN" sz="1100" b="0" kern="100" dirty="0" smtClean="0">
                        <a:solidFill>
                          <a:schemeClr val="tx1"/>
                        </a:solidFill>
                        <a:effectLst/>
                        <a:latin typeface="+mn-ea"/>
                        <a:ea typeface="+mn-ea"/>
                      </a:endParaRPr>
                    </a:p>
                    <a:p>
                      <a:pPr marL="0" marR="0" indent="0" algn="just" defTabSz="755934" rtl="0" eaLnBrk="1" fontAlgn="auto" latinLnBrk="0" hangingPunct="1">
                        <a:lnSpc>
                          <a:spcPct val="125000"/>
                        </a:lnSpc>
                        <a:spcBef>
                          <a:spcPts val="0"/>
                        </a:spcBef>
                        <a:spcAft>
                          <a:spcPts val="0"/>
                        </a:spcAft>
                        <a:buClrTx/>
                        <a:buSzTx/>
                        <a:buFontTx/>
                        <a:buNone/>
                        <a:tabLst/>
                        <a:defRPr/>
                      </a:pPr>
                      <a:r>
                        <a:rPr lang="zh-CN" altLang="en-US" sz="1100" b="0" kern="100" dirty="0" smtClean="0">
                          <a:solidFill>
                            <a:schemeClr val="tx1"/>
                          </a:solidFill>
                          <a:effectLst/>
                          <a:latin typeface="+mn-ea"/>
                          <a:ea typeface="+mn-ea"/>
                        </a:rPr>
                        <a:t>□ 其他</a:t>
                      </a:r>
                      <a:r>
                        <a:rPr lang="en-US" sz="1100" kern="0" dirty="0" smtClean="0">
                          <a:solidFill>
                            <a:schemeClr val="tx1"/>
                          </a:solidFill>
                          <a:effectLst/>
                          <a:latin typeface="+mj-ea"/>
                          <a:ea typeface="+mj-ea"/>
                        </a:rPr>
                        <a:t> </a:t>
                      </a:r>
                      <a:endParaRPr lang="zh-CN" sz="1100" kern="100" dirty="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294744983"/>
                  </a:ext>
                </a:extLst>
              </a:tr>
              <a:tr h="369826">
                <a:tc>
                  <a:txBody>
                    <a:bodyPr/>
                    <a:lstStyle/>
                    <a:p>
                      <a:pPr algn="ctr">
                        <a:spcAft>
                          <a:spcPts val="0"/>
                        </a:spcAft>
                      </a:pPr>
                      <a:r>
                        <a:rPr lang="zh-CN" sz="1100" kern="0">
                          <a:solidFill>
                            <a:schemeClr val="tx1"/>
                          </a:solidFill>
                          <a:effectLst/>
                          <a:latin typeface="+mj-ea"/>
                          <a:ea typeface="+mj-ea"/>
                        </a:rPr>
                        <a:t>通讯地址</a:t>
                      </a:r>
                      <a:endParaRPr lang="zh-CN" sz="1100" kern="10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gridSpan="2">
                  <a:txBody>
                    <a:bodyPr/>
                    <a:lstStyle/>
                    <a:p>
                      <a:pPr algn="just">
                        <a:spcAft>
                          <a:spcPts val="0"/>
                        </a:spcAft>
                      </a:pPr>
                      <a:r>
                        <a:rPr lang="zh-CN" sz="1100" kern="0" dirty="0">
                          <a:solidFill>
                            <a:schemeClr val="tx1"/>
                          </a:solidFill>
                          <a:effectLst/>
                          <a:latin typeface="+mj-ea"/>
                          <a:ea typeface="+mj-ea"/>
                        </a:rPr>
                        <a:t>　</a:t>
                      </a:r>
                      <a:endParaRPr lang="zh-CN" sz="1100" kern="100" dirty="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hMerge="1">
                  <a:txBody>
                    <a:bodyPr/>
                    <a:lstStyle/>
                    <a:p>
                      <a:endParaRPr lang="zh-CN" altLang="en-US"/>
                    </a:p>
                  </a:txBody>
                  <a:tcPr/>
                </a:tc>
                <a:tc>
                  <a:txBody>
                    <a:bodyPr/>
                    <a:lstStyle/>
                    <a:p>
                      <a:pPr algn="ctr">
                        <a:spcAft>
                          <a:spcPts val="0"/>
                        </a:spcAft>
                      </a:pPr>
                      <a:r>
                        <a:rPr lang="zh-CN" sz="1100" kern="0">
                          <a:solidFill>
                            <a:schemeClr val="tx1"/>
                          </a:solidFill>
                          <a:effectLst/>
                          <a:latin typeface="+mj-ea"/>
                          <a:ea typeface="+mj-ea"/>
                        </a:rPr>
                        <a:t>邮编</a:t>
                      </a:r>
                      <a:endParaRPr lang="zh-CN" sz="1100" kern="10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a:txBody>
                    <a:bodyPr/>
                    <a:lstStyle/>
                    <a:p>
                      <a:pPr algn="just">
                        <a:spcAft>
                          <a:spcPts val="0"/>
                        </a:spcAft>
                      </a:pPr>
                      <a:r>
                        <a:rPr lang="zh-CN" sz="1100" kern="0">
                          <a:solidFill>
                            <a:schemeClr val="tx1"/>
                          </a:solidFill>
                          <a:effectLst/>
                          <a:latin typeface="+mj-ea"/>
                          <a:ea typeface="+mj-ea"/>
                        </a:rPr>
                        <a:t>　</a:t>
                      </a:r>
                      <a:endParaRPr lang="zh-CN" sz="1100" kern="10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extLst>
                  <a:ext uri="{0D108BD9-81ED-4DB2-BD59-A6C34878D82A}">
                    <a16:rowId xmlns="" xmlns:a16="http://schemas.microsoft.com/office/drawing/2014/main" val="3638567830"/>
                  </a:ext>
                </a:extLst>
              </a:tr>
              <a:tr h="369826">
                <a:tc>
                  <a:txBody>
                    <a:bodyPr/>
                    <a:lstStyle/>
                    <a:p>
                      <a:pPr algn="ctr">
                        <a:spcAft>
                          <a:spcPts val="0"/>
                        </a:spcAft>
                      </a:pPr>
                      <a:r>
                        <a:rPr lang="zh-CN" sz="1100" kern="0">
                          <a:solidFill>
                            <a:schemeClr val="tx1"/>
                          </a:solidFill>
                          <a:effectLst/>
                          <a:latin typeface="+mj-ea"/>
                          <a:ea typeface="+mj-ea"/>
                        </a:rPr>
                        <a:t>人员信息</a:t>
                      </a:r>
                      <a:endParaRPr lang="zh-CN" sz="1100" kern="10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a:txBody>
                    <a:bodyPr/>
                    <a:lstStyle/>
                    <a:p>
                      <a:pPr algn="ctr">
                        <a:spcAft>
                          <a:spcPts val="0"/>
                        </a:spcAft>
                      </a:pPr>
                      <a:r>
                        <a:rPr lang="zh-CN" sz="1100" kern="0" dirty="0">
                          <a:solidFill>
                            <a:schemeClr val="tx1"/>
                          </a:solidFill>
                          <a:effectLst/>
                          <a:latin typeface="+mj-ea"/>
                          <a:ea typeface="+mj-ea"/>
                        </a:rPr>
                        <a:t>参会代表</a:t>
                      </a:r>
                      <a:endParaRPr lang="zh-CN" sz="1100" kern="100" dirty="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a:txBody>
                    <a:bodyPr/>
                    <a:lstStyle/>
                    <a:p>
                      <a:pPr algn="ctr">
                        <a:spcAft>
                          <a:spcPts val="0"/>
                        </a:spcAft>
                      </a:pPr>
                      <a:r>
                        <a:rPr lang="zh-CN" sz="1100" kern="0">
                          <a:solidFill>
                            <a:schemeClr val="tx1"/>
                          </a:solidFill>
                          <a:effectLst/>
                          <a:latin typeface="+mj-ea"/>
                          <a:ea typeface="+mj-ea"/>
                        </a:rPr>
                        <a:t>参会代表</a:t>
                      </a:r>
                      <a:endParaRPr lang="zh-CN" sz="1100" kern="10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a:txBody>
                    <a:bodyPr/>
                    <a:lstStyle/>
                    <a:p>
                      <a:pPr algn="ctr">
                        <a:spcAft>
                          <a:spcPts val="0"/>
                        </a:spcAft>
                      </a:pPr>
                      <a:r>
                        <a:rPr lang="zh-CN" sz="1100" kern="0">
                          <a:solidFill>
                            <a:schemeClr val="tx1"/>
                          </a:solidFill>
                          <a:effectLst/>
                          <a:latin typeface="+mj-ea"/>
                          <a:ea typeface="+mj-ea"/>
                        </a:rPr>
                        <a:t>参会代表</a:t>
                      </a:r>
                      <a:endParaRPr lang="zh-CN" sz="1100" kern="10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a:txBody>
                    <a:bodyPr/>
                    <a:lstStyle/>
                    <a:p>
                      <a:pPr algn="ctr">
                        <a:spcAft>
                          <a:spcPts val="0"/>
                        </a:spcAft>
                      </a:pPr>
                      <a:r>
                        <a:rPr lang="zh-CN" sz="1100" kern="0" dirty="0">
                          <a:solidFill>
                            <a:schemeClr val="tx1"/>
                          </a:solidFill>
                          <a:effectLst/>
                          <a:latin typeface="+mj-ea"/>
                          <a:ea typeface="+mj-ea"/>
                        </a:rPr>
                        <a:t>参会代表</a:t>
                      </a:r>
                      <a:endParaRPr lang="zh-CN" sz="1100" kern="100" dirty="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extLst>
                  <a:ext uri="{0D108BD9-81ED-4DB2-BD59-A6C34878D82A}">
                    <a16:rowId xmlns="" xmlns:a16="http://schemas.microsoft.com/office/drawing/2014/main" val="1137795320"/>
                  </a:ext>
                </a:extLst>
              </a:tr>
              <a:tr h="369826">
                <a:tc>
                  <a:txBody>
                    <a:bodyPr/>
                    <a:lstStyle/>
                    <a:p>
                      <a:pPr algn="ctr">
                        <a:spcAft>
                          <a:spcPts val="0"/>
                        </a:spcAft>
                      </a:pPr>
                      <a:r>
                        <a:rPr lang="zh-CN" sz="1100" kern="0" dirty="0">
                          <a:solidFill>
                            <a:schemeClr val="tx1"/>
                          </a:solidFill>
                          <a:effectLst/>
                          <a:latin typeface="+mj-ea"/>
                          <a:ea typeface="+mj-ea"/>
                        </a:rPr>
                        <a:t>姓</a:t>
                      </a:r>
                      <a:r>
                        <a:rPr lang="en-US" sz="1100" kern="0" dirty="0">
                          <a:solidFill>
                            <a:schemeClr val="tx1"/>
                          </a:solidFill>
                          <a:effectLst/>
                          <a:latin typeface="+mj-ea"/>
                          <a:ea typeface="+mj-ea"/>
                        </a:rPr>
                        <a:t>   </a:t>
                      </a:r>
                      <a:r>
                        <a:rPr lang="zh-CN" altLang="en-US" sz="1100" kern="0" dirty="0">
                          <a:solidFill>
                            <a:schemeClr val="tx1"/>
                          </a:solidFill>
                          <a:effectLst/>
                          <a:latin typeface="+mj-ea"/>
                          <a:ea typeface="+mj-ea"/>
                        </a:rPr>
                        <a:t>  </a:t>
                      </a:r>
                      <a:r>
                        <a:rPr lang="en-US" sz="1100" kern="0" dirty="0">
                          <a:solidFill>
                            <a:schemeClr val="tx1"/>
                          </a:solidFill>
                          <a:effectLst/>
                          <a:latin typeface="+mj-ea"/>
                          <a:ea typeface="+mj-ea"/>
                        </a:rPr>
                        <a:t> </a:t>
                      </a:r>
                      <a:r>
                        <a:rPr lang="zh-CN" sz="1100" kern="0" dirty="0">
                          <a:solidFill>
                            <a:schemeClr val="tx1"/>
                          </a:solidFill>
                          <a:effectLst/>
                          <a:latin typeface="+mj-ea"/>
                          <a:ea typeface="+mj-ea"/>
                        </a:rPr>
                        <a:t>名</a:t>
                      </a:r>
                      <a:endParaRPr lang="zh-CN" sz="1100" kern="100" dirty="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a:txBody>
                    <a:bodyPr/>
                    <a:lstStyle/>
                    <a:p>
                      <a:pPr algn="just">
                        <a:spcAft>
                          <a:spcPts val="0"/>
                        </a:spcAft>
                      </a:pPr>
                      <a:r>
                        <a:rPr lang="zh-CN" sz="1100" kern="0">
                          <a:solidFill>
                            <a:schemeClr val="tx1"/>
                          </a:solidFill>
                          <a:effectLst/>
                          <a:latin typeface="+mj-ea"/>
                          <a:ea typeface="+mj-ea"/>
                        </a:rPr>
                        <a:t>　</a:t>
                      </a:r>
                      <a:endParaRPr lang="zh-CN" sz="1100" kern="10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a:txBody>
                    <a:bodyPr/>
                    <a:lstStyle/>
                    <a:p>
                      <a:pPr algn="just">
                        <a:spcAft>
                          <a:spcPts val="0"/>
                        </a:spcAft>
                      </a:pPr>
                      <a:r>
                        <a:rPr lang="zh-CN" sz="1100" kern="0">
                          <a:solidFill>
                            <a:schemeClr val="tx1"/>
                          </a:solidFill>
                          <a:effectLst/>
                          <a:latin typeface="+mj-ea"/>
                          <a:ea typeface="+mj-ea"/>
                        </a:rPr>
                        <a:t>　</a:t>
                      </a:r>
                      <a:endParaRPr lang="zh-CN" sz="1100" kern="10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a:txBody>
                    <a:bodyPr/>
                    <a:lstStyle/>
                    <a:p>
                      <a:pPr algn="just">
                        <a:spcAft>
                          <a:spcPts val="0"/>
                        </a:spcAft>
                      </a:pPr>
                      <a:r>
                        <a:rPr lang="zh-CN" sz="1100" kern="0">
                          <a:solidFill>
                            <a:schemeClr val="tx1"/>
                          </a:solidFill>
                          <a:effectLst/>
                          <a:latin typeface="+mj-ea"/>
                          <a:ea typeface="+mj-ea"/>
                        </a:rPr>
                        <a:t>　</a:t>
                      </a:r>
                      <a:endParaRPr lang="zh-CN" sz="1100" kern="10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a:txBody>
                    <a:bodyPr/>
                    <a:lstStyle/>
                    <a:p>
                      <a:pPr algn="just">
                        <a:spcAft>
                          <a:spcPts val="0"/>
                        </a:spcAft>
                      </a:pPr>
                      <a:r>
                        <a:rPr lang="zh-CN" sz="1100" kern="0" dirty="0">
                          <a:solidFill>
                            <a:schemeClr val="tx1"/>
                          </a:solidFill>
                          <a:effectLst/>
                          <a:latin typeface="+mj-ea"/>
                          <a:ea typeface="+mj-ea"/>
                        </a:rPr>
                        <a:t>　</a:t>
                      </a:r>
                      <a:endParaRPr lang="zh-CN" sz="1100" kern="100" dirty="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extLst>
                  <a:ext uri="{0D108BD9-81ED-4DB2-BD59-A6C34878D82A}">
                    <a16:rowId xmlns="" xmlns:a16="http://schemas.microsoft.com/office/drawing/2014/main" val="1321315695"/>
                  </a:ext>
                </a:extLst>
              </a:tr>
              <a:tr h="369826">
                <a:tc>
                  <a:txBody>
                    <a:bodyPr/>
                    <a:lstStyle/>
                    <a:p>
                      <a:pPr algn="ctr">
                        <a:spcAft>
                          <a:spcPts val="0"/>
                        </a:spcAft>
                      </a:pPr>
                      <a:r>
                        <a:rPr lang="zh-CN" sz="1100" kern="0" dirty="0">
                          <a:solidFill>
                            <a:schemeClr val="tx1"/>
                          </a:solidFill>
                          <a:effectLst/>
                          <a:latin typeface="+mj-ea"/>
                          <a:ea typeface="+mj-ea"/>
                        </a:rPr>
                        <a:t>性</a:t>
                      </a:r>
                      <a:r>
                        <a:rPr lang="en-US" sz="1100" kern="0" dirty="0">
                          <a:solidFill>
                            <a:schemeClr val="tx1"/>
                          </a:solidFill>
                          <a:effectLst/>
                          <a:latin typeface="+mj-ea"/>
                          <a:ea typeface="+mj-ea"/>
                        </a:rPr>
                        <a:t>    </a:t>
                      </a:r>
                      <a:r>
                        <a:rPr lang="zh-CN" altLang="en-US" sz="1100" kern="0" dirty="0">
                          <a:solidFill>
                            <a:schemeClr val="tx1"/>
                          </a:solidFill>
                          <a:effectLst/>
                          <a:latin typeface="+mj-ea"/>
                          <a:ea typeface="+mj-ea"/>
                        </a:rPr>
                        <a:t>  </a:t>
                      </a:r>
                      <a:r>
                        <a:rPr lang="zh-CN" sz="1100" kern="0" dirty="0">
                          <a:solidFill>
                            <a:schemeClr val="tx1"/>
                          </a:solidFill>
                          <a:effectLst/>
                          <a:latin typeface="+mj-ea"/>
                          <a:ea typeface="+mj-ea"/>
                        </a:rPr>
                        <a:t>别</a:t>
                      </a:r>
                      <a:endParaRPr lang="zh-CN" sz="1100" kern="100" dirty="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a:txBody>
                    <a:bodyPr/>
                    <a:lstStyle/>
                    <a:p>
                      <a:pPr algn="ctr">
                        <a:spcAft>
                          <a:spcPts val="0"/>
                        </a:spcAft>
                      </a:pPr>
                      <a:r>
                        <a:rPr lang="zh-CN" sz="1100" kern="0" dirty="0">
                          <a:solidFill>
                            <a:schemeClr val="tx1"/>
                          </a:solidFill>
                          <a:effectLst/>
                          <a:latin typeface="+mj-ea"/>
                          <a:ea typeface="+mj-ea"/>
                        </a:rPr>
                        <a:t>□ 男</a:t>
                      </a:r>
                      <a:r>
                        <a:rPr lang="en-US" sz="1100" kern="0" dirty="0">
                          <a:solidFill>
                            <a:schemeClr val="tx1"/>
                          </a:solidFill>
                          <a:effectLst/>
                          <a:latin typeface="+mj-ea"/>
                          <a:ea typeface="+mj-ea"/>
                        </a:rPr>
                        <a:t>  </a:t>
                      </a:r>
                      <a:r>
                        <a:rPr lang="zh-CN" sz="1100" kern="0" dirty="0">
                          <a:solidFill>
                            <a:schemeClr val="tx1"/>
                          </a:solidFill>
                          <a:effectLst/>
                          <a:latin typeface="+mj-ea"/>
                          <a:ea typeface="+mj-ea"/>
                        </a:rPr>
                        <a:t>□ 女</a:t>
                      </a:r>
                      <a:endParaRPr lang="zh-CN" sz="1100" kern="100" dirty="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a:txBody>
                    <a:bodyPr/>
                    <a:lstStyle/>
                    <a:p>
                      <a:pPr algn="ctr">
                        <a:spcAft>
                          <a:spcPts val="0"/>
                        </a:spcAft>
                      </a:pPr>
                      <a:r>
                        <a:rPr lang="zh-CN" sz="1100" kern="0" dirty="0">
                          <a:solidFill>
                            <a:schemeClr val="tx1"/>
                          </a:solidFill>
                          <a:effectLst/>
                          <a:latin typeface="+mj-ea"/>
                          <a:ea typeface="+mj-ea"/>
                        </a:rPr>
                        <a:t>□ 男</a:t>
                      </a:r>
                      <a:r>
                        <a:rPr lang="en-US" sz="1100" kern="0" dirty="0">
                          <a:solidFill>
                            <a:schemeClr val="tx1"/>
                          </a:solidFill>
                          <a:effectLst/>
                          <a:latin typeface="+mj-ea"/>
                          <a:ea typeface="+mj-ea"/>
                        </a:rPr>
                        <a:t>  </a:t>
                      </a:r>
                      <a:r>
                        <a:rPr lang="zh-CN" sz="1100" kern="0" dirty="0">
                          <a:solidFill>
                            <a:schemeClr val="tx1"/>
                          </a:solidFill>
                          <a:effectLst/>
                          <a:latin typeface="+mj-ea"/>
                          <a:ea typeface="+mj-ea"/>
                        </a:rPr>
                        <a:t>□ 女</a:t>
                      </a:r>
                      <a:endParaRPr lang="zh-CN" sz="1100" kern="100" dirty="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a:txBody>
                    <a:bodyPr/>
                    <a:lstStyle/>
                    <a:p>
                      <a:pPr algn="ctr">
                        <a:spcAft>
                          <a:spcPts val="0"/>
                        </a:spcAft>
                      </a:pPr>
                      <a:r>
                        <a:rPr lang="zh-CN" sz="1100" kern="0">
                          <a:solidFill>
                            <a:schemeClr val="tx1"/>
                          </a:solidFill>
                          <a:effectLst/>
                          <a:latin typeface="+mj-ea"/>
                          <a:ea typeface="+mj-ea"/>
                        </a:rPr>
                        <a:t>□ 男</a:t>
                      </a:r>
                      <a:r>
                        <a:rPr lang="en-US" sz="1100" kern="0">
                          <a:solidFill>
                            <a:schemeClr val="tx1"/>
                          </a:solidFill>
                          <a:effectLst/>
                          <a:latin typeface="+mj-ea"/>
                          <a:ea typeface="+mj-ea"/>
                        </a:rPr>
                        <a:t>  </a:t>
                      </a:r>
                      <a:r>
                        <a:rPr lang="zh-CN" sz="1100" kern="0">
                          <a:solidFill>
                            <a:schemeClr val="tx1"/>
                          </a:solidFill>
                          <a:effectLst/>
                          <a:latin typeface="+mj-ea"/>
                          <a:ea typeface="+mj-ea"/>
                        </a:rPr>
                        <a:t>□ 女</a:t>
                      </a:r>
                      <a:endParaRPr lang="zh-CN" sz="1100" kern="10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a:txBody>
                    <a:bodyPr/>
                    <a:lstStyle/>
                    <a:p>
                      <a:pPr algn="ctr">
                        <a:spcAft>
                          <a:spcPts val="0"/>
                        </a:spcAft>
                      </a:pPr>
                      <a:r>
                        <a:rPr lang="zh-CN" sz="1100" kern="0">
                          <a:solidFill>
                            <a:schemeClr val="tx1"/>
                          </a:solidFill>
                          <a:effectLst/>
                          <a:latin typeface="+mj-ea"/>
                          <a:ea typeface="+mj-ea"/>
                        </a:rPr>
                        <a:t>□ 男</a:t>
                      </a:r>
                      <a:r>
                        <a:rPr lang="en-US" sz="1100" kern="0">
                          <a:solidFill>
                            <a:schemeClr val="tx1"/>
                          </a:solidFill>
                          <a:effectLst/>
                          <a:latin typeface="+mj-ea"/>
                          <a:ea typeface="+mj-ea"/>
                        </a:rPr>
                        <a:t>  </a:t>
                      </a:r>
                      <a:r>
                        <a:rPr lang="zh-CN" sz="1100" kern="0">
                          <a:solidFill>
                            <a:schemeClr val="tx1"/>
                          </a:solidFill>
                          <a:effectLst/>
                          <a:latin typeface="+mj-ea"/>
                          <a:ea typeface="+mj-ea"/>
                        </a:rPr>
                        <a:t>□ 女</a:t>
                      </a:r>
                      <a:endParaRPr lang="zh-CN" sz="1100" kern="10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extLst>
                  <a:ext uri="{0D108BD9-81ED-4DB2-BD59-A6C34878D82A}">
                    <a16:rowId xmlns="" xmlns:a16="http://schemas.microsoft.com/office/drawing/2014/main" val="1376577227"/>
                  </a:ext>
                </a:extLst>
              </a:tr>
              <a:tr h="369826">
                <a:tc>
                  <a:txBody>
                    <a:bodyPr/>
                    <a:lstStyle/>
                    <a:p>
                      <a:pPr algn="ctr">
                        <a:spcAft>
                          <a:spcPts val="0"/>
                        </a:spcAft>
                      </a:pPr>
                      <a:r>
                        <a:rPr lang="zh-CN" sz="1100" kern="0">
                          <a:solidFill>
                            <a:schemeClr val="tx1"/>
                          </a:solidFill>
                          <a:effectLst/>
                          <a:latin typeface="+mj-ea"/>
                          <a:ea typeface="+mj-ea"/>
                        </a:rPr>
                        <a:t>职务</a:t>
                      </a:r>
                      <a:r>
                        <a:rPr lang="en-US" sz="1100" kern="0">
                          <a:solidFill>
                            <a:schemeClr val="tx1"/>
                          </a:solidFill>
                          <a:effectLst/>
                          <a:latin typeface="+mj-ea"/>
                          <a:ea typeface="+mj-ea"/>
                        </a:rPr>
                        <a:t>/</a:t>
                      </a:r>
                      <a:r>
                        <a:rPr lang="zh-CN" sz="1100" kern="0">
                          <a:solidFill>
                            <a:schemeClr val="tx1"/>
                          </a:solidFill>
                          <a:effectLst/>
                          <a:latin typeface="+mj-ea"/>
                          <a:ea typeface="+mj-ea"/>
                        </a:rPr>
                        <a:t>职称</a:t>
                      </a:r>
                      <a:endParaRPr lang="zh-CN" sz="1100" kern="10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a:txBody>
                    <a:bodyPr/>
                    <a:lstStyle/>
                    <a:p>
                      <a:pPr algn="just">
                        <a:spcAft>
                          <a:spcPts val="0"/>
                        </a:spcAft>
                      </a:pPr>
                      <a:r>
                        <a:rPr lang="zh-CN" sz="1100" kern="0">
                          <a:solidFill>
                            <a:schemeClr val="tx1"/>
                          </a:solidFill>
                          <a:effectLst/>
                          <a:latin typeface="+mj-ea"/>
                          <a:ea typeface="+mj-ea"/>
                        </a:rPr>
                        <a:t>　</a:t>
                      </a:r>
                      <a:endParaRPr lang="zh-CN" sz="1100" kern="10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a:txBody>
                    <a:bodyPr/>
                    <a:lstStyle/>
                    <a:p>
                      <a:pPr algn="just">
                        <a:spcAft>
                          <a:spcPts val="0"/>
                        </a:spcAft>
                      </a:pPr>
                      <a:r>
                        <a:rPr lang="zh-CN" sz="1100" kern="0">
                          <a:solidFill>
                            <a:schemeClr val="tx1"/>
                          </a:solidFill>
                          <a:effectLst/>
                          <a:latin typeface="+mj-ea"/>
                          <a:ea typeface="+mj-ea"/>
                        </a:rPr>
                        <a:t>　</a:t>
                      </a:r>
                      <a:endParaRPr lang="zh-CN" sz="1100" kern="10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a:txBody>
                    <a:bodyPr/>
                    <a:lstStyle/>
                    <a:p>
                      <a:pPr algn="just">
                        <a:spcAft>
                          <a:spcPts val="0"/>
                        </a:spcAft>
                      </a:pPr>
                      <a:r>
                        <a:rPr lang="zh-CN" sz="1100" kern="0">
                          <a:solidFill>
                            <a:schemeClr val="tx1"/>
                          </a:solidFill>
                          <a:effectLst/>
                          <a:latin typeface="+mj-ea"/>
                          <a:ea typeface="+mj-ea"/>
                        </a:rPr>
                        <a:t>　</a:t>
                      </a:r>
                      <a:endParaRPr lang="zh-CN" sz="1100" kern="10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a:txBody>
                    <a:bodyPr/>
                    <a:lstStyle/>
                    <a:p>
                      <a:pPr algn="just">
                        <a:spcAft>
                          <a:spcPts val="0"/>
                        </a:spcAft>
                      </a:pPr>
                      <a:r>
                        <a:rPr lang="zh-CN" sz="1100" kern="0">
                          <a:solidFill>
                            <a:schemeClr val="tx1"/>
                          </a:solidFill>
                          <a:effectLst/>
                          <a:latin typeface="+mj-ea"/>
                          <a:ea typeface="+mj-ea"/>
                        </a:rPr>
                        <a:t>　</a:t>
                      </a:r>
                      <a:endParaRPr lang="zh-CN" sz="1100" kern="10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extLst>
                  <a:ext uri="{0D108BD9-81ED-4DB2-BD59-A6C34878D82A}">
                    <a16:rowId xmlns="" xmlns:a16="http://schemas.microsoft.com/office/drawing/2014/main" val="1318896009"/>
                  </a:ext>
                </a:extLst>
              </a:tr>
              <a:tr h="369826">
                <a:tc>
                  <a:txBody>
                    <a:bodyPr/>
                    <a:lstStyle/>
                    <a:p>
                      <a:pPr algn="ctr">
                        <a:spcAft>
                          <a:spcPts val="0"/>
                        </a:spcAft>
                      </a:pPr>
                      <a:r>
                        <a:rPr lang="zh-CN" sz="1100" kern="0">
                          <a:solidFill>
                            <a:schemeClr val="tx1"/>
                          </a:solidFill>
                          <a:effectLst/>
                          <a:latin typeface="+mj-ea"/>
                          <a:ea typeface="+mj-ea"/>
                        </a:rPr>
                        <a:t>联系电话</a:t>
                      </a:r>
                      <a:endParaRPr lang="zh-CN" sz="1100" kern="10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a:txBody>
                    <a:bodyPr/>
                    <a:lstStyle/>
                    <a:p>
                      <a:pPr algn="just">
                        <a:spcAft>
                          <a:spcPts val="0"/>
                        </a:spcAft>
                      </a:pPr>
                      <a:r>
                        <a:rPr lang="zh-CN" sz="1100" kern="0">
                          <a:solidFill>
                            <a:schemeClr val="tx1"/>
                          </a:solidFill>
                          <a:effectLst/>
                          <a:latin typeface="+mj-ea"/>
                          <a:ea typeface="+mj-ea"/>
                        </a:rPr>
                        <a:t>　</a:t>
                      </a:r>
                      <a:endParaRPr lang="zh-CN" sz="1100" kern="10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a:txBody>
                    <a:bodyPr/>
                    <a:lstStyle/>
                    <a:p>
                      <a:pPr algn="just">
                        <a:spcAft>
                          <a:spcPts val="0"/>
                        </a:spcAft>
                      </a:pPr>
                      <a:r>
                        <a:rPr lang="zh-CN" sz="1100" kern="0" dirty="0">
                          <a:solidFill>
                            <a:schemeClr val="tx1"/>
                          </a:solidFill>
                          <a:effectLst/>
                          <a:latin typeface="+mj-ea"/>
                          <a:ea typeface="+mj-ea"/>
                        </a:rPr>
                        <a:t>　</a:t>
                      </a:r>
                      <a:endParaRPr lang="zh-CN" sz="1100" kern="100" dirty="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a:txBody>
                    <a:bodyPr/>
                    <a:lstStyle/>
                    <a:p>
                      <a:pPr algn="just">
                        <a:spcAft>
                          <a:spcPts val="0"/>
                        </a:spcAft>
                      </a:pPr>
                      <a:r>
                        <a:rPr lang="zh-CN" sz="1100" kern="0">
                          <a:solidFill>
                            <a:schemeClr val="tx1"/>
                          </a:solidFill>
                          <a:effectLst/>
                          <a:latin typeface="+mj-ea"/>
                          <a:ea typeface="+mj-ea"/>
                        </a:rPr>
                        <a:t>　</a:t>
                      </a:r>
                      <a:endParaRPr lang="zh-CN" sz="1100" kern="10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a:txBody>
                    <a:bodyPr/>
                    <a:lstStyle/>
                    <a:p>
                      <a:pPr algn="just">
                        <a:spcAft>
                          <a:spcPts val="0"/>
                        </a:spcAft>
                      </a:pPr>
                      <a:r>
                        <a:rPr lang="zh-CN" sz="1100" kern="0">
                          <a:solidFill>
                            <a:schemeClr val="tx1"/>
                          </a:solidFill>
                          <a:effectLst/>
                          <a:latin typeface="+mj-ea"/>
                          <a:ea typeface="+mj-ea"/>
                        </a:rPr>
                        <a:t>　</a:t>
                      </a:r>
                      <a:endParaRPr lang="zh-CN" sz="1100" kern="10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extLst>
                  <a:ext uri="{0D108BD9-81ED-4DB2-BD59-A6C34878D82A}">
                    <a16:rowId xmlns="" xmlns:a16="http://schemas.microsoft.com/office/drawing/2014/main" val="2850647451"/>
                  </a:ext>
                </a:extLst>
              </a:tr>
              <a:tr h="369826">
                <a:tc>
                  <a:txBody>
                    <a:bodyPr/>
                    <a:lstStyle/>
                    <a:p>
                      <a:pPr algn="ctr">
                        <a:spcAft>
                          <a:spcPts val="0"/>
                        </a:spcAft>
                      </a:pPr>
                      <a:r>
                        <a:rPr lang="zh-CN" sz="1100" kern="0" dirty="0">
                          <a:solidFill>
                            <a:schemeClr val="tx1"/>
                          </a:solidFill>
                          <a:effectLst/>
                          <a:latin typeface="+mj-ea"/>
                          <a:ea typeface="+mj-ea"/>
                        </a:rPr>
                        <a:t>手</a:t>
                      </a:r>
                      <a:r>
                        <a:rPr lang="en-US" sz="1100" kern="0" dirty="0">
                          <a:solidFill>
                            <a:schemeClr val="tx1"/>
                          </a:solidFill>
                          <a:effectLst/>
                          <a:latin typeface="+mj-ea"/>
                          <a:ea typeface="+mj-ea"/>
                        </a:rPr>
                        <a:t>    </a:t>
                      </a:r>
                      <a:r>
                        <a:rPr lang="zh-CN" altLang="en-US" sz="1100" kern="0" dirty="0">
                          <a:solidFill>
                            <a:schemeClr val="tx1"/>
                          </a:solidFill>
                          <a:effectLst/>
                          <a:latin typeface="+mj-ea"/>
                          <a:ea typeface="+mj-ea"/>
                        </a:rPr>
                        <a:t>  </a:t>
                      </a:r>
                      <a:r>
                        <a:rPr lang="zh-CN" sz="1100" kern="0" dirty="0">
                          <a:solidFill>
                            <a:schemeClr val="tx1"/>
                          </a:solidFill>
                          <a:effectLst/>
                          <a:latin typeface="+mj-ea"/>
                          <a:ea typeface="+mj-ea"/>
                        </a:rPr>
                        <a:t>机</a:t>
                      </a:r>
                      <a:endParaRPr lang="zh-CN" sz="1100" kern="100" dirty="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a:txBody>
                    <a:bodyPr/>
                    <a:lstStyle/>
                    <a:p>
                      <a:pPr algn="just">
                        <a:spcAft>
                          <a:spcPts val="0"/>
                        </a:spcAft>
                      </a:pPr>
                      <a:r>
                        <a:rPr lang="zh-CN" sz="1100" kern="0">
                          <a:solidFill>
                            <a:schemeClr val="tx1"/>
                          </a:solidFill>
                          <a:effectLst/>
                          <a:latin typeface="+mj-ea"/>
                          <a:ea typeface="+mj-ea"/>
                        </a:rPr>
                        <a:t>　</a:t>
                      </a:r>
                      <a:endParaRPr lang="zh-CN" sz="1100" kern="10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a:txBody>
                    <a:bodyPr/>
                    <a:lstStyle/>
                    <a:p>
                      <a:pPr algn="just">
                        <a:spcAft>
                          <a:spcPts val="0"/>
                        </a:spcAft>
                      </a:pPr>
                      <a:r>
                        <a:rPr lang="zh-CN" sz="1100" kern="0" dirty="0">
                          <a:solidFill>
                            <a:schemeClr val="tx1"/>
                          </a:solidFill>
                          <a:effectLst/>
                          <a:latin typeface="+mj-ea"/>
                          <a:ea typeface="+mj-ea"/>
                        </a:rPr>
                        <a:t>　</a:t>
                      </a:r>
                      <a:endParaRPr lang="zh-CN" sz="1100" kern="100" dirty="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a:txBody>
                    <a:bodyPr/>
                    <a:lstStyle/>
                    <a:p>
                      <a:pPr algn="just">
                        <a:spcAft>
                          <a:spcPts val="0"/>
                        </a:spcAft>
                      </a:pPr>
                      <a:r>
                        <a:rPr lang="zh-CN" sz="1100" kern="0">
                          <a:solidFill>
                            <a:schemeClr val="tx1"/>
                          </a:solidFill>
                          <a:effectLst/>
                          <a:latin typeface="+mj-ea"/>
                          <a:ea typeface="+mj-ea"/>
                        </a:rPr>
                        <a:t>　</a:t>
                      </a:r>
                      <a:endParaRPr lang="zh-CN" sz="1100" kern="10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a:txBody>
                    <a:bodyPr/>
                    <a:lstStyle/>
                    <a:p>
                      <a:pPr algn="just">
                        <a:spcAft>
                          <a:spcPts val="0"/>
                        </a:spcAft>
                      </a:pPr>
                      <a:r>
                        <a:rPr lang="zh-CN" sz="1100" kern="0">
                          <a:solidFill>
                            <a:schemeClr val="tx1"/>
                          </a:solidFill>
                          <a:effectLst/>
                          <a:latin typeface="+mj-ea"/>
                          <a:ea typeface="+mj-ea"/>
                        </a:rPr>
                        <a:t>　</a:t>
                      </a:r>
                      <a:endParaRPr lang="zh-CN" sz="1100" kern="10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extLst>
                  <a:ext uri="{0D108BD9-81ED-4DB2-BD59-A6C34878D82A}">
                    <a16:rowId xmlns="" xmlns:a16="http://schemas.microsoft.com/office/drawing/2014/main" val="3647002837"/>
                  </a:ext>
                </a:extLst>
              </a:tr>
              <a:tr h="369826">
                <a:tc>
                  <a:txBody>
                    <a:bodyPr/>
                    <a:lstStyle/>
                    <a:p>
                      <a:pPr algn="ctr">
                        <a:spcAft>
                          <a:spcPts val="0"/>
                        </a:spcAft>
                      </a:pPr>
                      <a:r>
                        <a:rPr lang="zh-CN" sz="1100" kern="0">
                          <a:solidFill>
                            <a:schemeClr val="tx1"/>
                          </a:solidFill>
                          <a:effectLst/>
                          <a:latin typeface="+mj-ea"/>
                          <a:ea typeface="+mj-ea"/>
                        </a:rPr>
                        <a:t>汇款时间</a:t>
                      </a:r>
                      <a:endParaRPr lang="zh-CN" sz="1100" kern="10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gridSpan="4">
                  <a:txBody>
                    <a:bodyPr/>
                    <a:lstStyle/>
                    <a:p>
                      <a:pPr algn="ctr">
                        <a:spcAft>
                          <a:spcPts val="0"/>
                        </a:spcAft>
                      </a:pPr>
                      <a:r>
                        <a:rPr lang="en-US" sz="1100" kern="0" dirty="0" smtClean="0">
                          <a:solidFill>
                            <a:schemeClr val="tx1"/>
                          </a:solidFill>
                          <a:effectLst/>
                          <a:latin typeface="+mj-ea"/>
                          <a:ea typeface="+mj-ea"/>
                        </a:rPr>
                        <a:t>2020</a:t>
                      </a:r>
                      <a:r>
                        <a:rPr lang="zh-CN" sz="1100" kern="0" dirty="0" smtClean="0">
                          <a:solidFill>
                            <a:schemeClr val="tx1"/>
                          </a:solidFill>
                          <a:effectLst/>
                          <a:latin typeface="+mj-ea"/>
                          <a:ea typeface="+mj-ea"/>
                        </a:rPr>
                        <a:t>年</a:t>
                      </a:r>
                      <a:r>
                        <a:rPr lang="en-US" sz="1100" kern="0" dirty="0">
                          <a:solidFill>
                            <a:schemeClr val="tx1"/>
                          </a:solidFill>
                          <a:effectLst/>
                          <a:latin typeface="+mj-ea"/>
                          <a:ea typeface="+mj-ea"/>
                        </a:rPr>
                        <a:t>___</a:t>
                      </a:r>
                      <a:r>
                        <a:rPr lang="zh-CN" sz="1100" kern="0" dirty="0">
                          <a:solidFill>
                            <a:schemeClr val="tx1"/>
                          </a:solidFill>
                          <a:effectLst/>
                          <a:latin typeface="+mj-ea"/>
                          <a:ea typeface="+mj-ea"/>
                        </a:rPr>
                        <a:t>月</a:t>
                      </a:r>
                      <a:r>
                        <a:rPr lang="en-US" sz="1100" kern="0" dirty="0">
                          <a:solidFill>
                            <a:schemeClr val="tx1"/>
                          </a:solidFill>
                          <a:effectLst/>
                          <a:latin typeface="+mj-ea"/>
                          <a:ea typeface="+mj-ea"/>
                        </a:rPr>
                        <a:t>___</a:t>
                      </a:r>
                      <a:r>
                        <a:rPr lang="zh-CN" sz="1100" kern="0" dirty="0">
                          <a:solidFill>
                            <a:schemeClr val="tx1"/>
                          </a:solidFill>
                          <a:effectLst/>
                          <a:latin typeface="+mj-ea"/>
                          <a:ea typeface="+mj-ea"/>
                        </a:rPr>
                        <a:t>日；共</a:t>
                      </a:r>
                      <a:r>
                        <a:rPr lang="en-US" sz="1100" kern="0" dirty="0">
                          <a:solidFill>
                            <a:schemeClr val="tx1"/>
                          </a:solidFill>
                          <a:effectLst/>
                          <a:latin typeface="+mj-ea"/>
                          <a:ea typeface="+mj-ea"/>
                        </a:rPr>
                        <a:t>___</a:t>
                      </a:r>
                      <a:r>
                        <a:rPr lang="zh-CN" sz="1100" kern="0" dirty="0">
                          <a:solidFill>
                            <a:schemeClr val="tx1"/>
                          </a:solidFill>
                          <a:effectLst/>
                          <a:latin typeface="+mj-ea"/>
                          <a:ea typeface="+mj-ea"/>
                        </a:rPr>
                        <a:t>位参会，金额共计</a:t>
                      </a:r>
                      <a:r>
                        <a:rPr lang="en-US" sz="1100" kern="0" dirty="0">
                          <a:solidFill>
                            <a:schemeClr val="tx1"/>
                          </a:solidFill>
                          <a:effectLst/>
                          <a:latin typeface="+mj-ea"/>
                          <a:ea typeface="+mj-ea"/>
                        </a:rPr>
                        <a:t>_________</a:t>
                      </a:r>
                      <a:r>
                        <a:rPr lang="zh-CN" sz="1100" kern="0" dirty="0">
                          <a:solidFill>
                            <a:schemeClr val="tx1"/>
                          </a:solidFill>
                          <a:effectLst/>
                          <a:latin typeface="+mj-ea"/>
                          <a:ea typeface="+mj-ea"/>
                        </a:rPr>
                        <a:t>元</a:t>
                      </a:r>
                      <a:endParaRPr lang="zh-CN" sz="1100" kern="100" dirty="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2922532500"/>
                  </a:ext>
                </a:extLst>
              </a:tr>
              <a:tr h="369826">
                <a:tc>
                  <a:txBody>
                    <a:bodyPr/>
                    <a:lstStyle/>
                    <a:p>
                      <a:pPr algn="ctr">
                        <a:spcAft>
                          <a:spcPts val="0"/>
                        </a:spcAft>
                      </a:pPr>
                      <a:r>
                        <a:rPr lang="zh-CN" sz="1100" kern="0">
                          <a:solidFill>
                            <a:schemeClr val="tx1"/>
                          </a:solidFill>
                          <a:effectLst/>
                          <a:latin typeface="+mj-ea"/>
                          <a:ea typeface="+mj-ea"/>
                        </a:rPr>
                        <a:t>房间预订</a:t>
                      </a:r>
                      <a:endParaRPr lang="zh-CN" sz="1100" kern="10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gridSpan="4">
                  <a:txBody>
                    <a:bodyPr/>
                    <a:lstStyle/>
                    <a:p>
                      <a:pPr algn="ctr">
                        <a:spcAft>
                          <a:spcPts val="0"/>
                        </a:spcAft>
                      </a:pPr>
                      <a:r>
                        <a:rPr lang="zh-CN" sz="1100" kern="0" dirty="0">
                          <a:solidFill>
                            <a:schemeClr val="tx1"/>
                          </a:solidFill>
                          <a:effectLst/>
                          <a:latin typeface="+mj-ea"/>
                          <a:ea typeface="+mj-ea"/>
                        </a:rPr>
                        <a:t>需要会务组预订 □</a:t>
                      </a:r>
                      <a:r>
                        <a:rPr lang="en-US" sz="1100" kern="0" dirty="0">
                          <a:solidFill>
                            <a:schemeClr val="tx1"/>
                          </a:solidFill>
                          <a:effectLst/>
                          <a:latin typeface="+mj-ea"/>
                          <a:ea typeface="+mj-ea"/>
                        </a:rPr>
                        <a:t>              </a:t>
                      </a:r>
                      <a:r>
                        <a:rPr lang="zh-CN" sz="1100" kern="0" dirty="0">
                          <a:solidFill>
                            <a:schemeClr val="tx1"/>
                          </a:solidFill>
                          <a:effectLst/>
                          <a:latin typeface="+mj-ea"/>
                          <a:ea typeface="+mj-ea"/>
                        </a:rPr>
                        <a:t>不需要会务组预订 □</a:t>
                      </a:r>
                      <a:endParaRPr lang="zh-CN" sz="1100" kern="100" dirty="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3224341321"/>
                  </a:ext>
                </a:extLst>
              </a:tr>
              <a:tr h="369826">
                <a:tc>
                  <a:txBody>
                    <a:bodyPr/>
                    <a:lstStyle/>
                    <a:p>
                      <a:pPr algn="ctr">
                        <a:spcAft>
                          <a:spcPts val="0"/>
                        </a:spcAft>
                      </a:pPr>
                      <a:r>
                        <a:rPr lang="zh-CN" sz="1100" kern="0">
                          <a:solidFill>
                            <a:schemeClr val="tx1"/>
                          </a:solidFill>
                          <a:effectLst/>
                          <a:latin typeface="+mj-ea"/>
                          <a:ea typeface="+mj-ea"/>
                        </a:rPr>
                        <a:t>需房间预订</a:t>
                      </a:r>
                      <a:endParaRPr lang="zh-CN" sz="1100" kern="10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gridSpan="2">
                  <a:txBody>
                    <a:bodyPr/>
                    <a:lstStyle/>
                    <a:p>
                      <a:pPr algn="ctr">
                        <a:spcAft>
                          <a:spcPts val="0"/>
                        </a:spcAft>
                      </a:pPr>
                      <a:r>
                        <a:rPr lang="zh-CN" sz="1100" kern="0" dirty="0">
                          <a:solidFill>
                            <a:schemeClr val="tx1"/>
                          </a:solidFill>
                          <a:effectLst/>
                          <a:latin typeface="+mj-ea"/>
                          <a:ea typeface="+mj-ea"/>
                        </a:rPr>
                        <a:t>入住日期</a:t>
                      </a:r>
                      <a:endParaRPr lang="zh-CN" sz="1100" kern="100" dirty="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hMerge="1">
                  <a:txBody>
                    <a:bodyPr/>
                    <a:lstStyle/>
                    <a:p>
                      <a:endParaRPr lang="zh-CN" altLang="en-US"/>
                    </a:p>
                  </a:txBody>
                  <a:tcPr/>
                </a:tc>
                <a:tc gridSpan="2">
                  <a:txBody>
                    <a:bodyPr/>
                    <a:lstStyle/>
                    <a:p>
                      <a:pPr algn="ctr">
                        <a:spcAft>
                          <a:spcPts val="0"/>
                        </a:spcAft>
                      </a:pPr>
                      <a:r>
                        <a:rPr lang="zh-CN" sz="1100" kern="0">
                          <a:solidFill>
                            <a:schemeClr val="tx1"/>
                          </a:solidFill>
                          <a:effectLst/>
                          <a:latin typeface="+mj-ea"/>
                          <a:ea typeface="+mj-ea"/>
                        </a:rPr>
                        <a:t>离店日期</a:t>
                      </a:r>
                      <a:endParaRPr lang="zh-CN" sz="1100" kern="10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hMerge="1">
                  <a:txBody>
                    <a:bodyPr/>
                    <a:lstStyle/>
                    <a:p>
                      <a:endParaRPr lang="zh-CN" altLang="en-US"/>
                    </a:p>
                  </a:txBody>
                  <a:tcPr/>
                </a:tc>
                <a:extLst>
                  <a:ext uri="{0D108BD9-81ED-4DB2-BD59-A6C34878D82A}">
                    <a16:rowId xmlns="" xmlns:a16="http://schemas.microsoft.com/office/drawing/2014/main" val="769784994"/>
                  </a:ext>
                </a:extLst>
              </a:tr>
              <a:tr h="369826">
                <a:tc>
                  <a:txBody>
                    <a:bodyPr/>
                    <a:lstStyle/>
                    <a:p>
                      <a:pPr algn="ctr">
                        <a:spcAft>
                          <a:spcPts val="0"/>
                        </a:spcAft>
                      </a:pPr>
                      <a:r>
                        <a:rPr lang="zh-CN" sz="1100" kern="0" dirty="0">
                          <a:solidFill>
                            <a:schemeClr val="tx1"/>
                          </a:solidFill>
                          <a:effectLst/>
                          <a:latin typeface="+mj-ea"/>
                          <a:ea typeface="+mj-ea"/>
                        </a:rPr>
                        <a:t>标准间</a:t>
                      </a:r>
                      <a:r>
                        <a:rPr lang="en-US" sz="1100" kern="0" dirty="0">
                          <a:solidFill>
                            <a:schemeClr val="tx1"/>
                          </a:solidFill>
                          <a:effectLst/>
                          <a:latin typeface="+mj-ea"/>
                          <a:ea typeface="+mj-ea"/>
                        </a:rPr>
                        <a:t>   </a:t>
                      </a:r>
                      <a:r>
                        <a:rPr lang="zh-CN" sz="1100" kern="0" dirty="0">
                          <a:solidFill>
                            <a:schemeClr val="tx1"/>
                          </a:solidFill>
                          <a:effectLst/>
                          <a:latin typeface="+mj-ea"/>
                          <a:ea typeface="+mj-ea"/>
                        </a:rPr>
                        <a:t>元</a:t>
                      </a:r>
                      <a:r>
                        <a:rPr lang="en-US" sz="1100" kern="0" dirty="0">
                          <a:solidFill>
                            <a:schemeClr val="tx1"/>
                          </a:solidFill>
                          <a:effectLst/>
                          <a:latin typeface="+mj-ea"/>
                          <a:ea typeface="+mj-ea"/>
                        </a:rPr>
                        <a:t>/</a:t>
                      </a:r>
                      <a:r>
                        <a:rPr lang="zh-CN" sz="1100" kern="0" dirty="0">
                          <a:solidFill>
                            <a:schemeClr val="tx1"/>
                          </a:solidFill>
                          <a:effectLst/>
                          <a:latin typeface="+mj-ea"/>
                          <a:ea typeface="+mj-ea"/>
                        </a:rPr>
                        <a:t>天</a:t>
                      </a:r>
                      <a:endParaRPr lang="zh-CN" sz="1100" kern="100" dirty="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gridSpan="2">
                  <a:txBody>
                    <a:bodyPr/>
                    <a:lstStyle/>
                    <a:p>
                      <a:pPr algn="just">
                        <a:spcAft>
                          <a:spcPts val="0"/>
                        </a:spcAft>
                      </a:pPr>
                      <a:r>
                        <a:rPr lang="zh-CN" sz="1100" kern="0">
                          <a:solidFill>
                            <a:schemeClr val="tx1"/>
                          </a:solidFill>
                          <a:effectLst/>
                          <a:latin typeface="+mj-ea"/>
                          <a:ea typeface="+mj-ea"/>
                        </a:rPr>
                        <a:t>　</a:t>
                      </a:r>
                      <a:endParaRPr lang="zh-CN" sz="1100" kern="10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hMerge="1">
                  <a:txBody>
                    <a:bodyPr/>
                    <a:lstStyle/>
                    <a:p>
                      <a:endParaRPr lang="zh-CN" altLang="en-US"/>
                    </a:p>
                  </a:txBody>
                  <a:tcPr/>
                </a:tc>
                <a:tc gridSpan="2">
                  <a:txBody>
                    <a:bodyPr/>
                    <a:lstStyle/>
                    <a:p>
                      <a:pPr algn="just">
                        <a:spcAft>
                          <a:spcPts val="0"/>
                        </a:spcAft>
                      </a:pPr>
                      <a:r>
                        <a:rPr lang="zh-CN" sz="1100" kern="0" dirty="0">
                          <a:solidFill>
                            <a:schemeClr val="tx1"/>
                          </a:solidFill>
                          <a:effectLst/>
                          <a:latin typeface="+mj-ea"/>
                          <a:ea typeface="+mj-ea"/>
                        </a:rPr>
                        <a:t>　</a:t>
                      </a:r>
                      <a:endParaRPr lang="zh-CN" sz="1100" kern="100" dirty="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hMerge="1">
                  <a:txBody>
                    <a:bodyPr/>
                    <a:lstStyle/>
                    <a:p>
                      <a:endParaRPr lang="zh-CN" altLang="en-US"/>
                    </a:p>
                  </a:txBody>
                  <a:tcPr/>
                </a:tc>
                <a:extLst>
                  <a:ext uri="{0D108BD9-81ED-4DB2-BD59-A6C34878D82A}">
                    <a16:rowId xmlns="" xmlns:a16="http://schemas.microsoft.com/office/drawing/2014/main" val="2329244694"/>
                  </a:ext>
                </a:extLst>
              </a:tr>
              <a:tr h="369826">
                <a:tc>
                  <a:txBody>
                    <a:bodyPr/>
                    <a:lstStyle/>
                    <a:p>
                      <a:pPr algn="ctr">
                        <a:spcAft>
                          <a:spcPts val="0"/>
                        </a:spcAft>
                      </a:pPr>
                      <a:r>
                        <a:rPr lang="zh-CN" sz="1100" kern="0">
                          <a:solidFill>
                            <a:schemeClr val="tx1"/>
                          </a:solidFill>
                          <a:effectLst/>
                          <a:latin typeface="+mj-ea"/>
                          <a:ea typeface="+mj-ea"/>
                        </a:rPr>
                        <a:t>大床间</a:t>
                      </a:r>
                      <a:r>
                        <a:rPr lang="en-US" sz="1100" kern="0">
                          <a:solidFill>
                            <a:schemeClr val="tx1"/>
                          </a:solidFill>
                          <a:effectLst/>
                          <a:latin typeface="+mj-ea"/>
                          <a:ea typeface="+mj-ea"/>
                        </a:rPr>
                        <a:t>   </a:t>
                      </a:r>
                      <a:r>
                        <a:rPr lang="zh-CN" sz="1100" kern="0">
                          <a:solidFill>
                            <a:schemeClr val="tx1"/>
                          </a:solidFill>
                          <a:effectLst/>
                          <a:latin typeface="+mj-ea"/>
                          <a:ea typeface="+mj-ea"/>
                        </a:rPr>
                        <a:t>元</a:t>
                      </a:r>
                      <a:r>
                        <a:rPr lang="en-US" sz="1100" kern="0">
                          <a:solidFill>
                            <a:schemeClr val="tx1"/>
                          </a:solidFill>
                          <a:effectLst/>
                          <a:latin typeface="+mj-ea"/>
                          <a:ea typeface="+mj-ea"/>
                        </a:rPr>
                        <a:t>/</a:t>
                      </a:r>
                      <a:r>
                        <a:rPr lang="zh-CN" sz="1100" kern="0">
                          <a:solidFill>
                            <a:schemeClr val="tx1"/>
                          </a:solidFill>
                          <a:effectLst/>
                          <a:latin typeface="+mj-ea"/>
                          <a:ea typeface="+mj-ea"/>
                        </a:rPr>
                        <a:t>天</a:t>
                      </a:r>
                      <a:endParaRPr lang="zh-CN" sz="1100" kern="10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gridSpan="2">
                  <a:txBody>
                    <a:bodyPr/>
                    <a:lstStyle/>
                    <a:p>
                      <a:pPr algn="just">
                        <a:spcAft>
                          <a:spcPts val="0"/>
                        </a:spcAft>
                      </a:pPr>
                      <a:r>
                        <a:rPr lang="zh-CN" sz="1100" kern="0">
                          <a:solidFill>
                            <a:schemeClr val="tx1"/>
                          </a:solidFill>
                          <a:effectLst/>
                          <a:latin typeface="+mj-ea"/>
                          <a:ea typeface="+mj-ea"/>
                        </a:rPr>
                        <a:t>　</a:t>
                      </a:r>
                      <a:endParaRPr lang="zh-CN" sz="1100" kern="10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hMerge="1">
                  <a:txBody>
                    <a:bodyPr/>
                    <a:lstStyle/>
                    <a:p>
                      <a:endParaRPr lang="zh-CN" altLang="en-US"/>
                    </a:p>
                  </a:txBody>
                  <a:tcPr/>
                </a:tc>
                <a:tc gridSpan="2">
                  <a:txBody>
                    <a:bodyPr/>
                    <a:lstStyle/>
                    <a:p>
                      <a:pPr algn="just">
                        <a:spcAft>
                          <a:spcPts val="0"/>
                        </a:spcAft>
                      </a:pPr>
                      <a:r>
                        <a:rPr lang="zh-CN" sz="1100" kern="0" dirty="0">
                          <a:solidFill>
                            <a:schemeClr val="tx1"/>
                          </a:solidFill>
                          <a:effectLst/>
                          <a:latin typeface="+mj-ea"/>
                          <a:ea typeface="+mj-ea"/>
                        </a:rPr>
                        <a:t>　</a:t>
                      </a:r>
                      <a:endParaRPr lang="zh-CN" sz="1100" kern="100" dirty="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hMerge="1">
                  <a:txBody>
                    <a:bodyPr/>
                    <a:lstStyle/>
                    <a:p>
                      <a:endParaRPr lang="zh-CN" altLang="en-US"/>
                    </a:p>
                  </a:txBody>
                  <a:tcPr/>
                </a:tc>
                <a:extLst>
                  <a:ext uri="{0D108BD9-81ED-4DB2-BD59-A6C34878D82A}">
                    <a16:rowId xmlns="" xmlns:a16="http://schemas.microsoft.com/office/drawing/2014/main" val="1017708219"/>
                  </a:ext>
                </a:extLst>
              </a:tr>
              <a:tr h="369826">
                <a:tc gridSpan="5">
                  <a:txBody>
                    <a:bodyPr/>
                    <a:lstStyle/>
                    <a:p>
                      <a:pPr algn="ctr">
                        <a:spcAft>
                          <a:spcPts val="0"/>
                        </a:spcAft>
                      </a:pPr>
                      <a:r>
                        <a:rPr lang="zh-CN" sz="1100" b="0" kern="0" dirty="0">
                          <a:solidFill>
                            <a:schemeClr val="tx1"/>
                          </a:solidFill>
                          <a:effectLst/>
                          <a:latin typeface="+mj-ea"/>
                          <a:ea typeface="+mj-ea"/>
                        </a:rPr>
                        <a:t>温馨提示：由于酒店房间数量有限，请</a:t>
                      </a:r>
                      <a:r>
                        <a:rPr lang="zh-CN" sz="1100" b="0" kern="0" dirty="0" smtClean="0">
                          <a:solidFill>
                            <a:schemeClr val="tx1"/>
                          </a:solidFill>
                          <a:effectLst/>
                          <a:latin typeface="+mj-ea"/>
                          <a:ea typeface="+mj-ea"/>
                        </a:rPr>
                        <a:t>于</a:t>
                      </a:r>
                      <a:r>
                        <a:rPr lang="en-US" sz="1100" b="0" kern="0" dirty="0" smtClean="0">
                          <a:solidFill>
                            <a:schemeClr val="tx1"/>
                          </a:solidFill>
                          <a:effectLst/>
                          <a:latin typeface="+mj-ea"/>
                          <a:ea typeface="+mj-ea"/>
                        </a:rPr>
                        <a:t>11</a:t>
                      </a:r>
                      <a:r>
                        <a:rPr lang="zh-CN" sz="1100" b="0" kern="0" dirty="0" smtClean="0">
                          <a:solidFill>
                            <a:schemeClr val="tx1"/>
                          </a:solidFill>
                          <a:effectLst/>
                          <a:latin typeface="+mj-ea"/>
                          <a:ea typeface="+mj-ea"/>
                        </a:rPr>
                        <a:t>月</a:t>
                      </a:r>
                      <a:r>
                        <a:rPr lang="en-US" sz="1100" b="0" kern="0" dirty="0" smtClean="0">
                          <a:solidFill>
                            <a:schemeClr val="tx1"/>
                          </a:solidFill>
                          <a:effectLst/>
                          <a:latin typeface="+mj-ea"/>
                          <a:ea typeface="+mj-ea"/>
                        </a:rPr>
                        <a:t>5</a:t>
                      </a:r>
                      <a:r>
                        <a:rPr lang="zh-CN" sz="1100" b="0" kern="0" dirty="0" smtClean="0">
                          <a:solidFill>
                            <a:schemeClr val="tx1"/>
                          </a:solidFill>
                          <a:effectLst/>
                          <a:latin typeface="+mj-ea"/>
                          <a:ea typeface="+mj-ea"/>
                        </a:rPr>
                        <a:t>日前</a:t>
                      </a:r>
                      <a:r>
                        <a:rPr lang="zh-CN" sz="1100" b="0" kern="0" dirty="0">
                          <a:solidFill>
                            <a:schemeClr val="tx1"/>
                          </a:solidFill>
                          <a:effectLst/>
                          <a:latin typeface="+mj-ea"/>
                          <a:ea typeface="+mj-ea"/>
                        </a:rPr>
                        <a:t>确定用房数量。</a:t>
                      </a:r>
                      <a:endParaRPr lang="zh-CN" sz="1100" b="0" kern="100" dirty="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333734509"/>
                  </a:ext>
                </a:extLst>
              </a:tr>
              <a:tr h="541190">
                <a:tc gridSpan="3">
                  <a:txBody>
                    <a:bodyPr/>
                    <a:lstStyle/>
                    <a:p>
                      <a:pPr algn="just">
                        <a:lnSpc>
                          <a:spcPct val="150000"/>
                        </a:lnSpc>
                        <a:spcAft>
                          <a:spcPts val="0"/>
                        </a:spcAft>
                      </a:pPr>
                      <a:r>
                        <a:rPr lang="zh-CN" sz="1100" b="0" kern="0" dirty="0">
                          <a:solidFill>
                            <a:schemeClr val="tx1"/>
                          </a:solidFill>
                          <a:effectLst/>
                          <a:latin typeface="+mj-ea"/>
                          <a:ea typeface="+mj-ea"/>
                        </a:rPr>
                        <a:t>收费标准：会费</a:t>
                      </a:r>
                      <a:r>
                        <a:rPr lang="en-US" sz="1100" b="0" kern="0" dirty="0">
                          <a:solidFill>
                            <a:schemeClr val="tx1"/>
                          </a:solidFill>
                          <a:effectLst/>
                          <a:latin typeface="+mj-ea"/>
                          <a:ea typeface="+mj-ea"/>
                        </a:rPr>
                        <a:t>RMB</a:t>
                      </a:r>
                      <a:r>
                        <a:rPr lang="zh-CN" sz="1100" b="0" kern="0" dirty="0" smtClean="0">
                          <a:solidFill>
                            <a:schemeClr val="tx1"/>
                          </a:solidFill>
                          <a:effectLst/>
                          <a:latin typeface="+mj-ea"/>
                          <a:ea typeface="+mj-ea"/>
                        </a:rPr>
                        <a:t>：</a:t>
                      </a:r>
                      <a:r>
                        <a:rPr lang="en-US" sz="1100" b="0" kern="0" dirty="0" smtClean="0">
                          <a:solidFill>
                            <a:schemeClr val="tx1"/>
                          </a:solidFill>
                          <a:effectLst/>
                          <a:latin typeface="+mj-ea"/>
                          <a:ea typeface="+mj-ea"/>
                        </a:rPr>
                        <a:t>3980</a:t>
                      </a:r>
                      <a:r>
                        <a:rPr lang="zh-CN" sz="1100" b="0" kern="0" dirty="0">
                          <a:solidFill>
                            <a:schemeClr val="tx1"/>
                          </a:solidFill>
                          <a:effectLst/>
                          <a:latin typeface="+mj-ea"/>
                          <a:ea typeface="+mj-ea"/>
                        </a:rPr>
                        <a:t>元</a:t>
                      </a:r>
                      <a:r>
                        <a:rPr lang="en-US" sz="1100" b="0" kern="0" dirty="0">
                          <a:solidFill>
                            <a:schemeClr val="tx1"/>
                          </a:solidFill>
                          <a:effectLst/>
                          <a:latin typeface="+mj-ea"/>
                          <a:ea typeface="+mj-ea"/>
                        </a:rPr>
                        <a:t>/</a:t>
                      </a:r>
                      <a:r>
                        <a:rPr lang="zh-CN" sz="1100" b="0" kern="0" dirty="0">
                          <a:solidFill>
                            <a:schemeClr val="tx1"/>
                          </a:solidFill>
                          <a:effectLst/>
                          <a:latin typeface="+mj-ea"/>
                          <a:ea typeface="+mj-ea"/>
                        </a:rPr>
                        <a:t>人</a:t>
                      </a:r>
                      <a:r>
                        <a:rPr lang="en-US" sz="1100" b="0" kern="0" dirty="0">
                          <a:solidFill>
                            <a:schemeClr val="tx1"/>
                          </a:solidFill>
                          <a:effectLst/>
                          <a:latin typeface="+mj-ea"/>
                          <a:ea typeface="+mj-ea"/>
                        </a:rPr>
                        <a:t>  USD</a:t>
                      </a:r>
                      <a:r>
                        <a:rPr lang="zh-CN" sz="1100" b="0" kern="0" dirty="0">
                          <a:solidFill>
                            <a:schemeClr val="tx1"/>
                          </a:solidFill>
                          <a:effectLst/>
                          <a:latin typeface="+mj-ea"/>
                          <a:ea typeface="+mj-ea"/>
                        </a:rPr>
                        <a:t>：</a:t>
                      </a:r>
                      <a:r>
                        <a:rPr lang="en-US" sz="1100" b="0" kern="0" dirty="0">
                          <a:solidFill>
                            <a:schemeClr val="tx1"/>
                          </a:solidFill>
                          <a:effectLst/>
                          <a:latin typeface="+mj-ea"/>
                          <a:ea typeface="+mj-ea"/>
                        </a:rPr>
                        <a:t>1200$/</a:t>
                      </a:r>
                      <a:r>
                        <a:rPr lang="zh-CN" sz="1100" b="0" kern="0" dirty="0">
                          <a:solidFill>
                            <a:schemeClr val="tx1"/>
                          </a:solidFill>
                          <a:effectLst/>
                          <a:latin typeface="+mj-ea"/>
                          <a:ea typeface="+mj-ea"/>
                        </a:rPr>
                        <a:t>人</a:t>
                      </a:r>
                      <a:r>
                        <a:rPr lang="en-US" sz="1100" b="0" kern="0" dirty="0">
                          <a:solidFill>
                            <a:schemeClr val="tx1"/>
                          </a:solidFill>
                          <a:effectLst/>
                          <a:latin typeface="+mj-ea"/>
                          <a:ea typeface="+mj-ea"/>
                        </a:rPr>
                        <a:t>   </a:t>
                      </a:r>
                      <a:endParaRPr lang="zh-CN" sz="1100" b="0" kern="100" dirty="0">
                        <a:solidFill>
                          <a:schemeClr val="tx1"/>
                        </a:solidFill>
                        <a:effectLst/>
                        <a:latin typeface="+mj-ea"/>
                        <a:ea typeface="+mj-ea"/>
                      </a:endParaRPr>
                    </a:p>
                    <a:p>
                      <a:pPr algn="just">
                        <a:lnSpc>
                          <a:spcPct val="150000"/>
                        </a:lnSpc>
                        <a:spcAft>
                          <a:spcPts val="0"/>
                        </a:spcAft>
                      </a:pPr>
                      <a:r>
                        <a:rPr lang="zh-CN" sz="1100" b="0" kern="0" dirty="0">
                          <a:solidFill>
                            <a:schemeClr val="tx1"/>
                          </a:solidFill>
                          <a:effectLst/>
                          <a:latin typeface="+mj-ea"/>
                          <a:ea typeface="+mj-ea"/>
                        </a:rPr>
                        <a:t>（含资料费、餐饮费、</a:t>
                      </a:r>
                      <a:r>
                        <a:rPr lang="zh-CN" sz="1100" b="0" kern="0" dirty="0" smtClean="0">
                          <a:solidFill>
                            <a:schemeClr val="tx1"/>
                          </a:solidFill>
                          <a:effectLst/>
                          <a:latin typeface="+mj-ea"/>
                          <a:ea typeface="+mj-ea"/>
                        </a:rPr>
                        <a:t>专家</a:t>
                      </a:r>
                      <a:r>
                        <a:rPr lang="zh-CN" sz="1100" b="0" kern="0" dirty="0">
                          <a:solidFill>
                            <a:schemeClr val="tx1"/>
                          </a:solidFill>
                          <a:effectLst/>
                          <a:latin typeface="+mj-ea"/>
                          <a:ea typeface="+mj-ea"/>
                        </a:rPr>
                        <a:t>咨询费、场地</a:t>
                      </a:r>
                      <a:r>
                        <a:rPr lang="zh-CN" sz="1100" b="0" kern="0" dirty="0" smtClean="0">
                          <a:solidFill>
                            <a:schemeClr val="tx1"/>
                          </a:solidFill>
                          <a:effectLst/>
                          <a:latin typeface="+mj-ea"/>
                          <a:ea typeface="+mj-ea"/>
                        </a:rPr>
                        <a:t>费</a:t>
                      </a:r>
                      <a:r>
                        <a:rPr lang="zh-CN" altLang="en-US" sz="1100" b="0" kern="0" dirty="0" smtClean="0">
                          <a:solidFill>
                            <a:schemeClr val="tx1"/>
                          </a:solidFill>
                          <a:effectLst/>
                          <a:latin typeface="+mj-ea"/>
                          <a:ea typeface="+mj-ea"/>
                        </a:rPr>
                        <a:t>、商务考察费</a:t>
                      </a:r>
                      <a:r>
                        <a:rPr lang="zh-CN" sz="1100" b="0" kern="0" dirty="0" smtClean="0">
                          <a:solidFill>
                            <a:schemeClr val="tx1"/>
                          </a:solidFill>
                          <a:effectLst/>
                          <a:latin typeface="+mj-ea"/>
                          <a:ea typeface="+mj-ea"/>
                        </a:rPr>
                        <a:t>等</a:t>
                      </a:r>
                      <a:r>
                        <a:rPr lang="zh-CN" sz="1100" b="0" kern="0" dirty="0">
                          <a:solidFill>
                            <a:schemeClr val="tx1"/>
                          </a:solidFill>
                          <a:effectLst/>
                          <a:latin typeface="+mj-ea"/>
                          <a:ea typeface="+mj-ea"/>
                        </a:rPr>
                        <a:t>）</a:t>
                      </a:r>
                      <a:endParaRPr lang="zh-CN" sz="1100" b="0" kern="100" dirty="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rowSpan="2" gridSpan="2">
                  <a:txBody>
                    <a:bodyPr/>
                    <a:lstStyle/>
                    <a:p>
                      <a:pPr algn="just">
                        <a:lnSpc>
                          <a:spcPct val="150000"/>
                        </a:lnSpc>
                        <a:spcAft>
                          <a:spcPts val="0"/>
                        </a:spcAft>
                      </a:pPr>
                      <a:r>
                        <a:rPr lang="zh-CN" sz="1100" b="0" kern="0" dirty="0">
                          <a:solidFill>
                            <a:schemeClr val="tx1"/>
                          </a:solidFill>
                          <a:effectLst/>
                          <a:latin typeface="+mj-ea"/>
                          <a:ea typeface="+mj-ea"/>
                        </a:rPr>
                        <a:t>汇款方式：</a:t>
                      </a:r>
                      <a:endParaRPr lang="zh-CN" sz="1100" b="0" kern="100" dirty="0">
                        <a:solidFill>
                          <a:schemeClr val="tx1"/>
                        </a:solidFill>
                        <a:effectLst/>
                        <a:latin typeface="+mj-ea"/>
                        <a:ea typeface="+mj-ea"/>
                      </a:endParaRPr>
                    </a:p>
                    <a:p>
                      <a:pPr algn="just">
                        <a:lnSpc>
                          <a:spcPct val="150000"/>
                        </a:lnSpc>
                        <a:spcAft>
                          <a:spcPts val="0"/>
                        </a:spcAft>
                      </a:pPr>
                      <a:r>
                        <a:rPr lang="zh-CN" sz="1100" b="0" kern="0" dirty="0">
                          <a:solidFill>
                            <a:schemeClr val="tx1"/>
                          </a:solidFill>
                          <a:effectLst/>
                          <a:latin typeface="+mj-ea"/>
                          <a:ea typeface="+mj-ea"/>
                        </a:rPr>
                        <a:t>收款单位：山东卓创资讯股份有限公司</a:t>
                      </a:r>
                      <a:endParaRPr lang="zh-CN" sz="1100" b="0" kern="100" dirty="0">
                        <a:solidFill>
                          <a:schemeClr val="tx1"/>
                        </a:solidFill>
                        <a:effectLst/>
                        <a:latin typeface="+mj-ea"/>
                        <a:ea typeface="+mj-ea"/>
                      </a:endParaRPr>
                    </a:p>
                    <a:p>
                      <a:pPr algn="just">
                        <a:lnSpc>
                          <a:spcPct val="150000"/>
                        </a:lnSpc>
                        <a:spcAft>
                          <a:spcPts val="0"/>
                        </a:spcAft>
                      </a:pPr>
                      <a:r>
                        <a:rPr lang="zh-CN" sz="1100" b="0" kern="0" dirty="0">
                          <a:solidFill>
                            <a:schemeClr val="tx1"/>
                          </a:solidFill>
                          <a:effectLst/>
                          <a:latin typeface="+mj-ea"/>
                          <a:ea typeface="+mj-ea"/>
                        </a:rPr>
                        <a:t>开户行：中国农业银行股份有限公司淄博高新技术产业开发区支行</a:t>
                      </a:r>
                      <a:endParaRPr lang="zh-CN" sz="1100" b="0" kern="100" dirty="0">
                        <a:solidFill>
                          <a:schemeClr val="tx1"/>
                        </a:solidFill>
                        <a:effectLst/>
                        <a:latin typeface="+mj-ea"/>
                        <a:ea typeface="+mj-ea"/>
                      </a:endParaRPr>
                    </a:p>
                    <a:p>
                      <a:pPr algn="just">
                        <a:lnSpc>
                          <a:spcPct val="150000"/>
                        </a:lnSpc>
                        <a:spcAft>
                          <a:spcPts val="0"/>
                        </a:spcAft>
                      </a:pPr>
                      <a:r>
                        <a:rPr lang="zh-CN" sz="1100" b="0" kern="0" dirty="0">
                          <a:solidFill>
                            <a:schemeClr val="tx1"/>
                          </a:solidFill>
                          <a:effectLst/>
                          <a:latin typeface="+mj-ea"/>
                          <a:ea typeface="+mj-ea"/>
                        </a:rPr>
                        <a:t>账</a:t>
                      </a:r>
                      <a:r>
                        <a:rPr lang="en-US" sz="1100" b="0" kern="0" dirty="0">
                          <a:solidFill>
                            <a:schemeClr val="tx1"/>
                          </a:solidFill>
                          <a:effectLst/>
                          <a:latin typeface="+mj-ea"/>
                          <a:ea typeface="+mj-ea"/>
                        </a:rPr>
                        <a:t> </a:t>
                      </a:r>
                      <a:r>
                        <a:rPr lang="zh-CN" sz="1100" b="0" kern="0" dirty="0">
                          <a:solidFill>
                            <a:schemeClr val="tx1"/>
                          </a:solidFill>
                          <a:effectLst/>
                          <a:latin typeface="+mj-ea"/>
                          <a:ea typeface="+mj-ea"/>
                        </a:rPr>
                        <a:t>号：</a:t>
                      </a:r>
                      <a:r>
                        <a:rPr lang="en-US" sz="1100" b="0" kern="0" dirty="0">
                          <a:solidFill>
                            <a:schemeClr val="tx1"/>
                          </a:solidFill>
                          <a:effectLst/>
                          <a:latin typeface="+mj-ea"/>
                          <a:ea typeface="+mj-ea"/>
                        </a:rPr>
                        <a:t> 1525-6101-0400-46432</a:t>
                      </a:r>
                      <a:endParaRPr lang="zh-CN" sz="1100" b="0" kern="100" dirty="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rowSpan="2" hMerge="1">
                  <a:txBody>
                    <a:bodyPr/>
                    <a:lstStyle/>
                    <a:p>
                      <a:endParaRPr lang="zh-CN" altLang="en-US"/>
                    </a:p>
                  </a:txBody>
                  <a:tcPr/>
                </a:tc>
                <a:extLst>
                  <a:ext uri="{0D108BD9-81ED-4DB2-BD59-A6C34878D82A}">
                    <a16:rowId xmlns="" xmlns:a16="http://schemas.microsoft.com/office/drawing/2014/main" val="2870705565"/>
                  </a:ext>
                </a:extLst>
              </a:tr>
              <a:tr h="888556">
                <a:tc gridSpan="3">
                  <a:txBody>
                    <a:bodyPr/>
                    <a:lstStyle/>
                    <a:p>
                      <a:pPr algn="just">
                        <a:lnSpc>
                          <a:spcPct val="150000"/>
                        </a:lnSpc>
                        <a:spcAft>
                          <a:spcPts val="0"/>
                        </a:spcAft>
                      </a:pPr>
                      <a:r>
                        <a:rPr lang="zh-CN" sz="1100" b="0" kern="0" dirty="0">
                          <a:solidFill>
                            <a:schemeClr val="tx1"/>
                          </a:solidFill>
                          <a:effectLst/>
                          <a:latin typeface="+mj-ea"/>
                          <a:ea typeface="+mj-ea"/>
                        </a:rPr>
                        <a:t>付款说明：根据我司财务制度，请您在回传回执后</a:t>
                      </a:r>
                      <a:r>
                        <a:rPr lang="en-US" sz="1100" b="0" kern="0" dirty="0">
                          <a:solidFill>
                            <a:schemeClr val="tx1"/>
                          </a:solidFill>
                          <a:effectLst/>
                          <a:latin typeface="+mj-ea"/>
                          <a:ea typeface="+mj-ea"/>
                        </a:rPr>
                        <a:t>5</a:t>
                      </a:r>
                      <a:r>
                        <a:rPr lang="zh-CN" sz="1100" b="0" kern="0" dirty="0">
                          <a:solidFill>
                            <a:schemeClr val="tx1"/>
                          </a:solidFill>
                          <a:effectLst/>
                          <a:latin typeface="+mj-ea"/>
                          <a:ea typeface="+mj-ea"/>
                        </a:rPr>
                        <a:t>个工作日内办理付款，并将汇款底单传真至</a:t>
                      </a:r>
                      <a:r>
                        <a:rPr lang="en-US" sz="1100" b="0" kern="0" dirty="0">
                          <a:solidFill>
                            <a:schemeClr val="tx1"/>
                          </a:solidFill>
                          <a:effectLst/>
                          <a:latin typeface="+mj-ea"/>
                          <a:ea typeface="+mj-ea"/>
                        </a:rPr>
                        <a:t>0533</a:t>
                      </a:r>
                      <a:r>
                        <a:rPr lang="zh-CN" sz="1100" b="0" kern="0" dirty="0">
                          <a:solidFill>
                            <a:schemeClr val="tx1"/>
                          </a:solidFill>
                          <a:effectLst/>
                          <a:latin typeface="+mj-ea"/>
                          <a:ea typeface="+mj-ea"/>
                        </a:rPr>
                        <a:t>—</a:t>
                      </a:r>
                      <a:r>
                        <a:rPr lang="en-US" sz="1100" b="0" kern="0" dirty="0">
                          <a:solidFill>
                            <a:schemeClr val="tx1"/>
                          </a:solidFill>
                          <a:effectLst/>
                          <a:latin typeface="+mj-ea"/>
                          <a:ea typeface="+mj-ea"/>
                        </a:rPr>
                        <a:t>6294000</a:t>
                      </a:r>
                      <a:r>
                        <a:rPr lang="zh-CN" sz="1100" b="0" kern="0" dirty="0">
                          <a:solidFill>
                            <a:schemeClr val="tx1"/>
                          </a:solidFill>
                          <a:effectLst/>
                          <a:latin typeface="+mj-ea"/>
                          <a:ea typeface="+mj-ea"/>
                        </a:rPr>
                        <a:t>。</a:t>
                      </a:r>
                      <a:endParaRPr lang="zh-CN" sz="1100" b="0" kern="100" dirty="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extLst>
                  <a:ext uri="{0D108BD9-81ED-4DB2-BD59-A6C34878D82A}">
                    <a16:rowId xmlns="" xmlns:a16="http://schemas.microsoft.com/office/drawing/2014/main" val="2977389793"/>
                  </a:ext>
                </a:extLst>
              </a:tr>
              <a:tr h="369826">
                <a:tc gridSpan="5">
                  <a:txBody>
                    <a:bodyPr/>
                    <a:lstStyle/>
                    <a:p>
                      <a:pPr algn="l">
                        <a:lnSpc>
                          <a:spcPct val="150000"/>
                        </a:lnSpc>
                        <a:spcAft>
                          <a:spcPts val="0"/>
                        </a:spcAft>
                      </a:pPr>
                      <a:r>
                        <a:rPr lang="zh-CN" sz="1100" b="0" kern="0" dirty="0">
                          <a:solidFill>
                            <a:schemeClr val="tx1"/>
                          </a:solidFill>
                          <a:effectLst/>
                          <a:latin typeface="+mj-ea"/>
                          <a:ea typeface="+mj-ea"/>
                        </a:rPr>
                        <a:t>参与商业合作方式：</a:t>
                      </a:r>
                      <a:r>
                        <a:rPr lang="en-US" sz="1100" b="0" kern="0" dirty="0">
                          <a:solidFill>
                            <a:schemeClr val="tx1"/>
                          </a:solidFill>
                          <a:effectLst/>
                          <a:latin typeface="+mj-ea"/>
                          <a:ea typeface="+mj-ea"/>
                        </a:rPr>
                        <a:t>1</a:t>
                      </a:r>
                      <a:r>
                        <a:rPr lang="zh-CN" sz="1100" b="0" kern="0" dirty="0">
                          <a:solidFill>
                            <a:schemeClr val="tx1"/>
                          </a:solidFill>
                          <a:effectLst/>
                          <a:latin typeface="+mj-ea"/>
                          <a:ea typeface="+mj-ea"/>
                        </a:rPr>
                        <a:t>、全程协办</a:t>
                      </a:r>
                      <a:r>
                        <a:rPr lang="en-US" sz="1100" b="0" kern="0" dirty="0">
                          <a:solidFill>
                            <a:schemeClr val="tx1"/>
                          </a:solidFill>
                          <a:effectLst/>
                          <a:latin typeface="+mj-ea"/>
                          <a:ea typeface="+mj-ea"/>
                        </a:rPr>
                        <a:t>  2</a:t>
                      </a:r>
                      <a:r>
                        <a:rPr lang="zh-CN" sz="1100" b="0" kern="0" dirty="0">
                          <a:solidFill>
                            <a:schemeClr val="tx1"/>
                          </a:solidFill>
                          <a:effectLst/>
                          <a:latin typeface="+mj-ea"/>
                          <a:ea typeface="+mj-ea"/>
                        </a:rPr>
                        <a:t>、企业自荐</a:t>
                      </a:r>
                      <a:r>
                        <a:rPr lang="en-US" sz="1100" b="0" kern="0" dirty="0">
                          <a:solidFill>
                            <a:schemeClr val="tx1"/>
                          </a:solidFill>
                          <a:effectLst/>
                          <a:latin typeface="+mj-ea"/>
                          <a:ea typeface="+mj-ea"/>
                        </a:rPr>
                        <a:t>  3</a:t>
                      </a:r>
                      <a:r>
                        <a:rPr lang="zh-CN" sz="1100" b="0" kern="0" dirty="0">
                          <a:solidFill>
                            <a:schemeClr val="tx1"/>
                          </a:solidFill>
                          <a:effectLst/>
                          <a:latin typeface="+mj-ea"/>
                          <a:ea typeface="+mj-ea"/>
                        </a:rPr>
                        <a:t>、晚宴赞助</a:t>
                      </a:r>
                      <a:r>
                        <a:rPr lang="en-US" sz="1100" b="0" kern="0" dirty="0">
                          <a:solidFill>
                            <a:schemeClr val="tx1"/>
                          </a:solidFill>
                          <a:effectLst/>
                          <a:latin typeface="+mj-ea"/>
                          <a:ea typeface="+mj-ea"/>
                        </a:rPr>
                        <a:t>  4</a:t>
                      </a:r>
                      <a:r>
                        <a:rPr lang="zh-CN" sz="1100" b="0" kern="0" dirty="0">
                          <a:solidFill>
                            <a:schemeClr val="tx1"/>
                          </a:solidFill>
                          <a:effectLst/>
                          <a:latin typeface="+mj-ea"/>
                          <a:ea typeface="+mj-ea"/>
                        </a:rPr>
                        <a:t>、资料袋放置</a:t>
                      </a:r>
                      <a:r>
                        <a:rPr lang="en-US" sz="1100" b="0" kern="0" dirty="0">
                          <a:solidFill>
                            <a:schemeClr val="tx1"/>
                          </a:solidFill>
                          <a:effectLst/>
                          <a:latin typeface="+mj-ea"/>
                          <a:ea typeface="+mj-ea"/>
                        </a:rPr>
                        <a:t>  5</a:t>
                      </a:r>
                      <a:r>
                        <a:rPr lang="zh-CN" sz="1100" b="0" kern="0" dirty="0">
                          <a:solidFill>
                            <a:schemeClr val="tx1"/>
                          </a:solidFill>
                          <a:effectLst/>
                          <a:latin typeface="+mj-ea"/>
                          <a:ea typeface="+mj-ea"/>
                        </a:rPr>
                        <a:t>、会刊彩页宣传</a:t>
                      </a:r>
                      <a:endParaRPr lang="zh-CN" sz="1100" b="0" kern="100" dirty="0">
                        <a:solidFill>
                          <a:schemeClr val="tx1"/>
                        </a:solidFill>
                        <a:effectLst/>
                        <a:latin typeface="+mj-ea"/>
                        <a:ea typeface="+mj-ea"/>
                        <a:cs typeface="Times New Roman" panose="02020603050405020304" pitchFamily="18" charset="0"/>
                      </a:endParaRPr>
                    </a:p>
                  </a:txBody>
                  <a:tcPr marL="42160" marR="42160" marT="0" marB="0" anchor="ctr">
                    <a:lnL w="3175" cap="flat" cmpd="sng" algn="ctr">
                      <a:solidFill>
                        <a:schemeClr val="accent5">
                          <a:lumMod val="60000"/>
                          <a:lumOff val="40000"/>
                        </a:schemeClr>
                      </a:solidFill>
                      <a:prstDash val="solid"/>
                      <a:round/>
                      <a:headEnd type="none" w="med" len="med"/>
                      <a:tailEnd type="none" w="med" len="med"/>
                    </a:lnL>
                    <a:lnR w="3175" cap="flat" cmpd="sng" algn="ctr">
                      <a:solidFill>
                        <a:schemeClr val="accent5">
                          <a:lumMod val="60000"/>
                          <a:lumOff val="40000"/>
                        </a:schemeClr>
                      </a:solidFill>
                      <a:prstDash val="solid"/>
                      <a:round/>
                      <a:headEnd type="none" w="med" len="med"/>
                      <a:tailEnd type="none" w="med" len="med"/>
                    </a:lnR>
                    <a:lnT w="3175" cap="flat" cmpd="sng" algn="ctr">
                      <a:solidFill>
                        <a:schemeClr val="accent5">
                          <a:lumMod val="60000"/>
                          <a:lumOff val="40000"/>
                        </a:schemeClr>
                      </a:solidFill>
                      <a:prstDash val="solid"/>
                      <a:round/>
                      <a:headEnd type="none" w="med" len="med"/>
                      <a:tailEnd type="none" w="med" len="med"/>
                    </a:lnT>
                    <a:lnB w="3175" cap="flat" cmpd="sng" algn="ctr">
                      <a:solidFill>
                        <a:schemeClr val="accent5">
                          <a:lumMod val="60000"/>
                          <a:lumOff val="40000"/>
                        </a:schemeClr>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3129742811"/>
                  </a:ext>
                </a:extLst>
              </a:tr>
            </a:tbl>
          </a:graphicData>
        </a:graphic>
      </p:graphicFrame>
      <p:sp>
        <p:nvSpPr>
          <p:cNvPr id="3" name="文本框 2">
            <a:extLst>
              <a:ext uri="{FF2B5EF4-FFF2-40B4-BE49-F238E27FC236}">
                <a16:creationId xmlns="" xmlns:a16="http://schemas.microsoft.com/office/drawing/2014/main" id="{903E483D-D26D-D143-98AE-7F4EA0956E86}"/>
              </a:ext>
            </a:extLst>
          </p:cNvPr>
          <p:cNvSpPr txBox="1"/>
          <p:nvPr/>
        </p:nvSpPr>
        <p:spPr>
          <a:xfrm>
            <a:off x="308127" y="9663021"/>
            <a:ext cx="7251548" cy="430887"/>
          </a:xfrm>
          <a:prstGeom prst="rect">
            <a:avLst/>
          </a:prstGeom>
          <a:noFill/>
        </p:spPr>
        <p:txBody>
          <a:bodyPr wrap="square" rtlCol="0">
            <a:spAutoFit/>
          </a:bodyPr>
          <a:lstStyle/>
          <a:p>
            <a:r>
              <a:rPr lang="zh-CN" altLang="zh-CN" sz="1100" b="1" dirty="0">
                <a:latin typeface="+mj-ea"/>
                <a:ea typeface="+mj-ea"/>
              </a:rPr>
              <a:t>注：请于</a:t>
            </a:r>
            <a:r>
              <a:rPr lang="en-US" altLang="zh-CN" sz="1100" b="1" dirty="0" smtClean="0">
                <a:latin typeface="+mj-ea"/>
                <a:ea typeface="+mj-ea"/>
              </a:rPr>
              <a:t>2020</a:t>
            </a:r>
            <a:r>
              <a:rPr lang="zh-CN" altLang="zh-CN" sz="1100" b="1" dirty="0" smtClean="0">
                <a:latin typeface="+mj-ea"/>
                <a:ea typeface="+mj-ea"/>
              </a:rPr>
              <a:t>年</a:t>
            </a:r>
            <a:r>
              <a:rPr lang="en-US" altLang="zh-CN" sz="1100" b="1" dirty="0" smtClean="0">
                <a:latin typeface="+mj-ea"/>
                <a:ea typeface="+mj-ea"/>
              </a:rPr>
              <a:t>11</a:t>
            </a:r>
            <a:r>
              <a:rPr lang="zh-CN" altLang="zh-CN" sz="1100" b="1" dirty="0" smtClean="0">
                <a:latin typeface="+mj-ea"/>
                <a:ea typeface="+mj-ea"/>
              </a:rPr>
              <a:t>月</a:t>
            </a:r>
            <a:r>
              <a:rPr lang="en-US" altLang="zh-CN" sz="1100" b="1" dirty="0" smtClean="0">
                <a:latin typeface="+mj-ea"/>
                <a:ea typeface="+mj-ea"/>
              </a:rPr>
              <a:t>5</a:t>
            </a:r>
            <a:r>
              <a:rPr lang="zh-CN" altLang="zh-CN" sz="1100" b="1" dirty="0" smtClean="0">
                <a:latin typeface="+mj-ea"/>
                <a:ea typeface="+mj-ea"/>
              </a:rPr>
              <a:t>日前</a:t>
            </a:r>
            <a:r>
              <a:rPr lang="zh-CN" altLang="zh-CN" sz="1100" b="1" dirty="0">
                <a:latin typeface="+mj-ea"/>
                <a:ea typeface="+mj-ea"/>
              </a:rPr>
              <a:t>，将回执传真至</a:t>
            </a:r>
            <a:r>
              <a:rPr lang="en-US" altLang="zh-CN" sz="1100" b="1" dirty="0">
                <a:latin typeface="+mj-ea"/>
                <a:ea typeface="+mj-ea"/>
              </a:rPr>
              <a:t>0533-6294000</a:t>
            </a:r>
            <a:r>
              <a:rPr lang="zh-CN" altLang="zh-CN" sz="1100" b="1" dirty="0">
                <a:latin typeface="+mj-ea"/>
                <a:ea typeface="+mj-ea"/>
              </a:rPr>
              <a:t>，或发</a:t>
            </a:r>
            <a:r>
              <a:rPr lang="en-US" altLang="zh-CN" sz="1100" b="1" dirty="0">
                <a:latin typeface="+mj-ea"/>
                <a:ea typeface="+mj-ea"/>
              </a:rPr>
              <a:t>E-mail</a:t>
            </a:r>
            <a:r>
              <a:rPr lang="zh-CN" altLang="zh-CN" sz="1100" b="1" dirty="0" smtClean="0">
                <a:latin typeface="+mj-ea"/>
                <a:ea typeface="+mj-ea"/>
              </a:rPr>
              <a:t>到</a:t>
            </a:r>
            <a:r>
              <a:rPr lang="en-US" altLang="zh-CN" sz="1100" b="1" dirty="0">
                <a:latin typeface="+mj-ea"/>
                <a:ea typeface="+mj-ea"/>
              </a:rPr>
              <a:t>fengjj</a:t>
            </a:r>
            <a:r>
              <a:rPr lang="en-US" altLang="zh-CN" sz="1100" b="1" dirty="0" smtClean="0">
                <a:latin typeface="+mj-ea"/>
                <a:ea typeface="+mj-ea"/>
              </a:rPr>
              <a:t>@sci99.com</a:t>
            </a:r>
            <a:r>
              <a:rPr lang="zh-CN" altLang="zh-CN" sz="1100" b="1" dirty="0">
                <a:latin typeface="+mj-ea"/>
                <a:ea typeface="+mj-ea"/>
              </a:rPr>
              <a:t>以便安排相关事宜。</a:t>
            </a:r>
            <a:endParaRPr lang="zh-CN" altLang="zh-CN" sz="1100" dirty="0">
              <a:latin typeface="+mj-ea"/>
              <a:ea typeface="+mj-ea"/>
            </a:endParaRPr>
          </a:p>
          <a:p>
            <a:endParaRPr kumimoji="1" lang="zh-CN" altLang="en-US" sz="1100" dirty="0"/>
          </a:p>
        </p:txBody>
      </p:sp>
    </p:spTree>
    <p:extLst>
      <p:ext uri="{BB962C8B-B14F-4D97-AF65-F5344CB8AC3E}">
        <p14:creationId xmlns:p14="http://schemas.microsoft.com/office/powerpoint/2010/main" val="3580999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234161" y="949428"/>
            <a:ext cx="3395481" cy="338554"/>
          </a:xfrm>
          <a:prstGeom prst="rect">
            <a:avLst/>
          </a:prstGeom>
          <a:noFill/>
        </p:spPr>
        <p:txBody>
          <a:bodyPr wrap="none" rtlCol="0">
            <a:spAutoFit/>
          </a:bodyPr>
          <a:lstStyle/>
          <a:p>
            <a:r>
              <a:rPr lang="zh-CN" altLang="en-US" sz="1600" b="1" dirty="0" smtClean="0">
                <a:solidFill>
                  <a:srgbClr val="054D95"/>
                </a:solidFill>
                <a:latin typeface="微软雅黑" panose="020B0503020204020204" pitchFamily="34" charset="-122"/>
                <a:ea typeface="微软雅黑" panose="020B0503020204020204" pitchFamily="34" charset="-122"/>
              </a:rPr>
              <a:t>赞助方案</a:t>
            </a:r>
            <a:r>
              <a:rPr lang="en-US" altLang="zh-CN" sz="1600" b="1" dirty="0" smtClean="0">
                <a:solidFill>
                  <a:srgbClr val="054D95"/>
                </a:solidFill>
                <a:latin typeface="微软雅黑" panose="020B0503020204020204" pitchFamily="34" charset="-122"/>
                <a:ea typeface="微软雅黑" panose="020B0503020204020204" pitchFamily="34" charset="-122"/>
              </a:rPr>
              <a:t>/</a:t>
            </a:r>
            <a:r>
              <a:rPr lang="en-US" altLang="zh-CN" sz="1600" b="1" dirty="0">
                <a:solidFill>
                  <a:schemeClr val="accent1">
                    <a:lumMod val="50000"/>
                  </a:schemeClr>
                </a:solidFill>
                <a:latin typeface="+mj-ea"/>
              </a:rPr>
              <a:t>Conference Sponsorship</a:t>
            </a:r>
            <a:endParaRPr lang="zh-CN" altLang="en-US" sz="1600" b="1" dirty="0">
              <a:solidFill>
                <a:schemeClr val="accent1">
                  <a:lumMod val="50000"/>
                </a:schemeClr>
              </a:solidFill>
              <a:latin typeface="+mj-ea"/>
            </a:endParaRPr>
          </a:p>
        </p:txBody>
      </p:sp>
      <p:graphicFrame>
        <p:nvGraphicFramePr>
          <p:cNvPr id="2" name="表格 1"/>
          <p:cNvGraphicFramePr>
            <a:graphicFrameLocks noGrp="1"/>
          </p:cNvGraphicFramePr>
          <p:nvPr>
            <p:extLst>
              <p:ext uri="{D42A27DB-BD31-4B8C-83A1-F6EECF244321}">
                <p14:modId xmlns:p14="http://schemas.microsoft.com/office/powerpoint/2010/main" val="3356034156"/>
              </p:ext>
            </p:extLst>
          </p:nvPr>
        </p:nvGraphicFramePr>
        <p:xfrm>
          <a:off x="272260" y="1333499"/>
          <a:ext cx="6987855" cy="8636003"/>
        </p:xfrm>
        <a:graphic>
          <a:graphicData uri="http://schemas.openxmlformats.org/drawingml/2006/table">
            <a:tbl>
              <a:tblPr firstRow="1" firstCol="1" bandRow="1">
                <a:tableStyleId>{5C22544A-7EE6-4342-B048-85BDC9FD1C3A}</a:tableStyleId>
              </a:tblPr>
              <a:tblGrid>
                <a:gridCol w="896140">
                  <a:extLst>
                    <a:ext uri="{9D8B030D-6E8A-4147-A177-3AD203B41FA5}">
                      <a16:colId xmlns="" xmlns:a16="http://schemas.microsoft.com/office/drawing/2014/main" val="20000"/>
                    </a:ext>
                  </a:extLst>
                </a:gridCol>
                <a:gridCol w="4406900">
                  <a:extLst>
                    <a:ext uri="{9D8B030D-6E8A-4147-A177-3AD203B41FA5}">
                      <a16:colId xmlns="" xmlns:a16="http://schemas.microsoft.com/office/drawing/2014/main" val="20001"/>
                    </a:ext>
                  </a:extLst>
                </a:gridCol>
                <a:gridCol w="567099">
                  <a:extLst>
                    <a:ext uri="{9D8B030D-6E8A-4147-A177-3AD203B41FA5}">
                      <a16:colId xmlns="" xmlns:a16="http://schemas.microsoft.com/office/drawing/2014/main" val="20002"/>
                    </a:ext>
                  </a:extLst>
                </a:gridCol>
                <a:gridCol w="1117716">
                  <a:extLst>
                    <a:ext uri="{9D8B030D-6E8A-4147-A177-3AD203B41FA5}">
                      <a16:colId xmlns="" xmlns:a16="http://schemas.microsoft.com/office/drawing/2014/main" val="20003"/>
                    </a:ext>
                  </a:extLst>
                </a:gridCol>
              </a:tblGrid>
              <a:tr h="304649">
                <a:tc>
                  <a:txBody>
                    <a:bodyPr/>
                    <a:lstStyle/>
                    <a:p>
                      <a:pPr algn="ctr">
                        <a:spcAft>
                          <a:spcPts val="0"/>
                        </a:spcAft>
                      </a:pPr>
                      <a:r>
                        <a:rPr lang="zh-CN" sz="900" kern="0" dirty="0">
                          <a:solidFill>
                            <a:schemeClr val="tx1"/>
                          </a:solidFill>
                          <a:effectLst/>
                        </a:rPr>
                        <a:t>赞助方式</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sz="900" kern="0">
                          <a:solidFill>
                            <a:schemeClr val="tx1"/>
                          </a:solidFill>
                          <a:effectLst/>
                        </a:rPr>
                        <a:t>赞助回报及形式</a:t>
                      </a:r>
                      <a:endParaRPr lang="zh-CN" sz="900" kern="10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sz="900" kern="0">
                          <a:solidFill>
                            <a:schemeClr val="tx1"/>
                          </a:solidFill>
                          <a:effectLst/>
                        </a:rPr>
                        <a:t>收费标准（元</a:t>
                      </a:r>
                      <a:r>
                        <a:rPr lang="en-US" sz="900" kern="0">
                          <a:solidFill>
                            <a:schemeClr val="tx1"/>
                          </a:solidFill>
                          <a:effectLst/>
                        </a:rPr>
                        <a:t>/</a:t>
                      </a:r>
                      <a:r>
                        <a:rPr lang="zh-CN" sz="900" kern="0">
                          <a:solidFill>
                            <a:schemeClr val="tx1"/>
                          </a:solidFill>
                          <a:effectLst/>
                        </a:rPr>
                        <a:t>家）</a:t>
                      </a:r>
                      <a:endParaRPr lang="zh-CN" sz="900" kern="10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sz="900" kern="0">
                          <a:solidFill>
                            <a:schemeClr val="tx1"/>
                          </a:solidFill>
                          <a:effectLst/>
                        </a:rPr>
                        <a:t>备注</a:t>
                      </a:r>
                      <a:endParaRPr lang="zh-CN" sz="900" kern="10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1675574">
                <a:tc>
                  <a:txBody>
                    <a:bodyPr/>
                    <a:lstStyle/>
                    <a:p>
                      <a:pPr algn="ctr">
                        <a:spcAft>
                          <a:spcPts val="0"/>
                        </a:spcAft>
                      </a:pPr>
                      <a:r>
                        <a:rPr lang="zh-CN" sz="900" kern="0" dirty="0">
                          <a:solidFill>
                            <a:schemeClr val="tx1"/>
                          </a:solidFill>
                          <a:effectLst/>
                        </a:rPr>
                        <a:t>协办单位</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l">
                        <a:spcAft>
                          <a:spcPts val="0"/>
                        </a:spcAft>
                        <a:buFont typeface="+mj-lt"/>
                        <a:buNone/>
                      </a:pPr>
                      <a:r>
                        <a:rPr lang="en-US" altLang="zh-CN" sz="900" kern="0" dirty="0" smtClean="0">
                          <a:solidFill>
                            <a:schemeClr val="tx1"/>
                          </a:solidFill>
                          <a:effectLst/>
                        </a:rPr>
                        <a:t>1</a:t>
                      </a:r>
                      <a:r>
                        <a:rPr lang="zh-CN" altLang="en-US" sz="900" kern="0" dirty="0" smtClean="0">
                          <a:solidFill>
                            <a:schemeClr val="tx1"/>
                          </a:solidFill>
                          <a:effectLst/>
                        </a:rPr>
                        <a:t>、</a:t>
                      </a:r>
                      <a:r>
                        <a:rPr lang="zh-CN" sz="900" kern="0" dirty="0" smtClean="0">
                          <a:solidFill>
                            <a:schemeClr val="tx1"/>
                          </a:solidFill>
                          <a:effectLst/>
                        </a:rPr>
                        <a:t>企业</a:t>
                      </a:r>
                      <a:r>
                        <a:rPr lang="zh-CN" sz="900" kern="0" dirty="0">
                          <a:solidFill>
                            <a:schemeClr val="tx1"/>
                          </a:solidFill>
                          <a:effectLst/>
                        </a:rPr>
                        <a:t>发言，会场</a:t>
                      </a:r>
                      <a:r>
                        <a:rPr lang="en-US" sz="900" kern="0" dirty="0">
                          <a:solidFill>
                            <a:schemeClr val="tx1"/>
                          </a:solidFill>
                          <a:effectLst/>
                        </a:rPr>
                        <a:t>PPT</a:t>
                      </a:r>
                      <a:r>
                        <a:rPr lang="zh-CN" sz="900" kern="0" dirty="0">
                          <a:solidFill>
                            <a:schemeClr val="tx1"/>
                          </a:solidFill>
                          <a:effectLst/>
                        </a:rPr>
                        <a:t>宣传；</a:t>
                      </a:r>
                      <a:endParaRPr lang="zh-CN" sz="900" kern="100" dirty="0">
                        <a:solidFill>
                          <a:schemeClr val="tx1"/>
                        </a:solidFill>
                        <a:effectLst/>
                      </a:endParaRPr>
                    </a:p>
                    <a:p>
                      <a:pPr marL="0" lvl="0" indent="0" algn="l">
                        <a:spcAft>
                          <a:spcPts val="0"/>
                        </a:spcAft>
                        <a:buFont typeface="+mj-lt"/>
                        <a:buNone/>
                      </a:pPr>
                      <a:r>
                        <a:rPr lang="en-US" altLang="zh-CN" sz="900" kern="0" dirty="0" smtClean="0">
                          <a:solidFill>
                            <a:schemeClr val="tx1"/>
                          </a:solidFill>
                          <a:effectLst/>
                        </a:rPr>
                        <a:t>2</a:t>
                      </a:r>
                      <a:r>
                        <a:rPr lang="zh-CN" altLang="en-US" sz="900" kern="0" dirty="0" smtClean="0">
                          <a:solidFill>
                            <a:schemeClr val="tx1"/>
                          </a:solidFill>
                          <a:effectLst/>
                        </a:rPr>
                        <a:t>、</a:t>
                      </a:r>
                      <a:r>
                        <a:rPr lang="zh-CN" sz="900" kern="0" dirty="0" smtClean="0">
                          <a:solidFill>
                            <a:schemeClr val="tx1"/>
                          </a:solidFill>
                          <a:effectLst/>
                        </a:rPr>
                        <a:t>会前</a:t>
                      </a:r>
                      <a:r>
                        <a:rPr lang="zh-CN" sz="900" kern="0" dirty="0">
                          <a:solidFill>
                            <a:schemeClr val="tx1"/>
                          </a:solidFill>
                          <a:effectLst/>
                        </a:rPr>
                        <a:t>企业宣传视频播放；</a:t>
                      </a:r>
                      <a:endParaRPr lang="zh-CN" sz="900" kern="100" dirty="0">
                        <a:solidFill>
                          <a:schemeClr val="tx1"/>
                        </a:solidFill>
                        <a:effectLst/>
                      </a:endParaRPr>
                    </a:p>
                    <a:p>
                      <a:pPr algn="l">
                        <a:spcAft>
                          <a:spcPts val="0"/>
                        </a:spcAft>
                      </a:pPr>
                      <a:r>
                        <a:rPr lang="en-US" sz="900" kern="0" dirty="0">
                          <a:solidFill>
                            <a:schemeClr val="tx1"/>
                          </a:solidFill>
                          <a:effectLst/>
                        </a:rPr>
                        <a:t>3</a:t>
                      </a:r>
                      <a:r>
                        <a:rPr lang="zh-CN" sz="900" kern="0" dirty="0">
                          <a:solidFill>
                            <a:schemeClr val="tx1"/>
                          </a:solidFill>
                          <a:effectLst/>
                        </a:rPr>
                        <a:t>、论坛所有合作媒体广告中将出现赞助企业名称及</a:t>
                      </a:r>
                      <a:r>
                        <a:rPr lang="en-US" sz="900" kern="0" dirty="0">
                          <a:solidFill>
                            <a:schemeClr val="tx1"/>
                          </a:solidFill>
                          <a:effectLst/>
                        </a:rPr>
                        <a:t>LOGO</a:t>
                      </a:r>
                      <a:r>
                        <a:rPr lang="zh-CN" sz="900" kern="0" dirty="0">
                          <a:solidFill>
                            <a:schemeClr val="tx1"/>
                          </a:solidFill>
                          <a:effectLst/>
                        </a:rPr>
                        <a:t>；</a:t>
                      </a:r>
                      <a:endParaRPr lang="zh-CN" sz="900" kern="100" dirty="0">
                        <a:solidFill>
                          <a:schemeClr val="tx1"/>
                        </a:solidFill>
                        <a:effectLst/>
                      </a:endParaRPr>
                    </a:p>
                    <a:p>
                      <a:pPr algn="l">
                        <a:spcAft>
                          <a:spcPts val="0"/>
                        </a:spcAft>
                      </a:pPr>
                      <a:r>
                        <a:rPr lang="en-US" sz="900" kern="0" dirty="0">
                          <a:solidFill>
                            <a:schemeClr val="tx1"/>
                          </a:solidFill>
                          <a:effectLst/>
                        </a:rPr>
                        <a:t>4</a:t>
                      </a:r>
                      <a:r>
                        <a:rPr lang="zh-CN" sz="900" kern="0" dirty="0">
                          <a:solidFill>
                            <a:schemeClr val="tx1"/>
                          </a:solidFill>
                          <a:effectLst/>
                        </a:rPr>
                        <a:t>、论坛背景板及论坛所有宣传推广资料协办单位挂名（主论坛背景板，标识指引系统，会刊资料等与主办方同时出现）；</a:t>
                      </a:r>
                      <a:r>
                        <a:rPr lang="en-US" sz="900" kern="0" dirty="0">
                          <a:solidFill>
                            <a:schemeClr val="tx1"/>
                          </a:solidFill>
                          <a:effectLst/>
                        </a:rPr>
                        <a:t>                                              5</a:t>
                      </a:r>
                      <a:r>
                        <a:rPr lang="zh-CN" sz="900" kern="0" dirty="0">
                          <a:solidFill>
                            <a:schemeClr val="tx1"/>
                          </a:solidFill>
                          <a:effectLst/>
                        </a:rPr>
                        <a:t>、赞助企业负责人前排就坐及制作台卡权益（具体位置服从会务组的安排）；</a:t>
                      </a:r>
                      <a:endParaRPr lang="zh-CN" sz="900" kern="100" dirty="0">
                        <a:solidFill>
                          <a:schemeClr val="tx1"/>
                        </a:solidFill>
                        <a:effectLst/>
                      </a:endParaRPr>
                    </a:p>
                    <a:p>
                      <a:pPr algn="l">
                        <a:spcAft>
                          <a:spcPts val="0"/>
                        </a:spcAft>
                      </a:pPr>
                      <a:r>
                        <a:rPr lang="en-US" sz="900" kern="0" dirty="0">
                          <a:solidFill>
                            <a:schemeClr val="tx1"/>
                          </a:solidFill>
                          <a:effectLst/>
                        </a:rPr>
                        <a:t>6</a:t>
                      </a:r>
                      <a:r>
                        <a:rPr lang="zh-CN" sz="900" kern="0" dirty="0">
                          <a:solidFill>
                            <a:schemeClr val="tx1"/>
                          </a:solidFill>
                          <a:effectLst/>
                        </a:rPr>
                        <a:t>、赞助企业负责人答谢晚宴时“主围”就座权利；</a:t>
                      </a:r>
                      <a:endParaRPr lang="zh-CN" sz="900" kern="100" dirty="0">
                        <a:solidFill>
                          <a:schemeClr val="tx1"/>
                        </a:solidFill>
                        <a:effectLst/>
                      </a:endParaRPr>
                    </a:p>
                    <a:p>
                      <a:pPr algn="l">
                        <a:spcAft>
                          <a:spcPts val="0"/>
                        </a:spcAft>
                      </a:pPr>
                      <a:r>
                        <a:rPr lang="en-US" sz="900" kern="0" dirty="0">
                          <a:solidFill>
                            <a:schemeClr val="tx1"/>
                          </a:solidFill>
                          <a:effectLst/>
                        </a:rPr>
                        <a:t>7</a:t>
                      </a:r>
                      <a:r>
                        <a:rPr lang="zh-CN" sz="900" kern="0" dirty="0">
                          <a:solidFill>
                            <a:schemeClr val="tx1"/>
                          </a:solidFill>
                          <a:effectLst/>
                        </a:rPr>
                        <a:t>、赠送免费参会名额：</a:t>
                      </a:r>
                      <a:r>
                        <a:rPr lang="en-US" sz="900" kern="0" dirty="0">
                          <a:solidFill>
                            <a:schemeClr val="tx1"/>
                          </a:solidFill>
                          <a:effectLst/>
                        </a:rPr>
                        <a:t>3</a:t>
                      </a:r>
                      <a:r>
                        <a:rPr lang="zh-CN" sz="900" kern="0" dirty="0">
                          <a:solidFill>
                            <a:schemeClr val="tx1"/>
                          </a:solidFill>
                          <a:effectLst/>
                        </a:rPr>
                        <a:t>名；</a:t>
                      </a:r>
                      <a:endParaRPr lang="zh-CN" sz="900" kern="100" dirty="0">
                        <a:solidFill>
                          <a:schemeClr val="tx1"/>
                        </a:solidFill>
                        <a:effectLst/>
                      </a:endParaRPr>
                    </a:p>
                    <a:p>
                      <a:pPr algn="l">
                        <a:spcAft>
                          <a:spcPts val="0"/>
                        </a:spcAft>
                      </a:pPr>
                      <a:r>
                        <a:rPr lang="en-US" sz="900" kern="0" dirty="0">
                          <a:solidFill>
                            <a:schemeClr val="tx1"/>
                          </a:solidFill>
                          <a:effectLst/>
                        </a:rPr>
                        <a:t>8</a:t>
                      </a:r>
                      <a:r>
                        <a:rPr lang="zh-CN" sz="900" kern="0" dirty="0">
                          <a:solidFill>
                            <a:schemeClr val="tx1"/>
                          </a:solidFill>
                          <a:effectLst/>
                        </a:rPr>
                        <a:t>、赠送资料发放赞助形式；</a:t>
                      </a:r>
                      <a:endParaRPr lang="zh-CN" sz="900" kern="100" dirty="0">
                        <a:solidFill>
                          <a:schemeClr val="tx1"/>
                        </a:solidFill>
                        <a:effectLst/>
                      </a:endParaRPr>
                    </a:p>
                    <a:p>
                      <a:pPr algn="l">
                        <a:spcAft>
                          <a:spcPts val="0"/>
                        </a:spcAft>
                      </a:pPr>
                      <a:r>
                        <a:rPr lang="en-US" sz="900" kern="0" dirty="0">
                          <a:solidFill>
                            <a:schemeClr val="tx1"/>
                          </a:solidFill>
                          <a:effectLst/>
                        </a:rPr>
                        <a:t>9</a:t>
                      </a:r>
                      <a:r>
                        <a:rPr lang="zh-CN" sz="900" kern="0" dirty="0">
                          <a:solidFill>
                            <a:schemeClr val="tx1"/>
                          </a:solidFill>
                          <a:effectLst/>
                        </a:rPr>
                        <a:t>、赠送会刊广告彩页（封二或封底</a:t>
                      </a:r>
                      <a:r>
                        <a:rPr lang="en-US" sz="900" kern="0" dirty="0">
                          <a:solidFill>
                            <a:schemeClr val="tx1"/>
                          </a:solidFill>
                          <a:effectLst/>
                        </a:rPr>
                        <a:t>1</a:t>
                      </a:r>
                      <a:r>
                        <a:rPr lang="zh-CN" sz="900" kern="0" dirty="0">
                          <a:solidFill>
                            <a:schemeClr val="tx1"/>
                          </a:solidFill>
                          <a:effectLst/>
                        </a:rPr>
                        <a:t>处）；</a:t>
                      </a:r>
                      <a:endParaRPr lang="zh-CN" sz="900" kern="100" dirty="0">
                        <a:solidFill>
                          <a:schemeClr val="tx1"/>
                        </a:solidFill>
                        <a:effectLst/>
                      </a:endParaRPr>
                    </a:p>
                    <a:p>
                      <a:pPr algn="l">
                        <a:spcAft>
                          <a:spcPts val="0"/>
                        </a:spcAft>
                      </a:pPr>
                      <a:r>
                        <a:rPr lang="en-US" sz="900" kern="0" dirty="0">
                          <a:solidFill>
                            <a:schemeClr val="tx1"/>
                          </a:solidFill>
                          <a:effectLst/>
                        </a:rPr>
                        <a:t>10</a:t>
                      </a:r>
                      <a:r>
                        <a:rPr lang="zh-CN" sz="900" kern="0" dirty="0">
                          <a:solidFill>
                            <a:schemeClr val="tx1"/>
                          </a:solidFill>
                          <a:effectLst/>
                        </a:rPr>
                        <a:t>、赠送</a:t>
                      </a:r>
                      <a:r>
                        <a:rPr lang="en-US" sz="900" kern="0" dirty="0">
                          <a:solidFill>
                            <a:schemeClr val="tx1"/>
                          </a:solidFill>
                          <a:effectLst/>
                        </a:rPr>
                        <a:t>4</a:t>
                      </a:r>
                      <a:r>
                        <a:rPr lang="zh-CN" sz="900" kern="0" dirty="0">
                          <a:solidFill>
                            <a:schemeClr val="tx1"/>
                          </a:solidFill>
                          <a:effectLst/>
                        </a:rPr>
                        <a:t>米</a:t>
                      </a:r>
                      <a:r>
                        <a:rPr lang="en-US" sz="900" kern="0" dirty="0">
                          <a:solidFill>
                            <a:schemeClr val="tx1"/>
                          </a:solidFill>
                          <a:effectLst/>
                        </a:rPr>
                        <a:t>*3</a:t>
                      </a:r>
                      <a:r>
                        <a:rPr lang="zh-CN" sz="900" kern="0" dirty="0">
                          <a:solidFill>
                            <a:schemeClr val="tx1"/>
                          </a:solidFill>
                          <a:effectLst/>
                        </a:rPr>
                        <a:t>米展位展架</a:t>
                      </a:r>
                      <a:r>
                        <a:rPr lang="en-US" sz="900" kern="0" dirty="0">
                          <a:solidFill>
                            <a:schemeClr val="tx1"/>
                          </a:solidFill>
                          <a:effectLst/>
                        </a:rPr>
                        <a:t>1</a:t>
                      </a:r>
                      <a:r>
                        <a:rPr lang="zh-CN" sz="900" kern="0" dirty="0">
                          <a:solidFill>
                            <a:schemeClr val="tx1"/>
                          </a:solidFill>
                          <a:effectLst/>
                        </a:rPr>
                        <a:t>处。</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900" kern="0" dirty="0">
                          <a:solidFill>
                            <a:schemeClr val="tx1"/>
                          </a:solidFill>
                          <a:effectLst/>
                        </a:rPr>
                        <a:t>80000</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sz="900" kern="0">
                          <a:solidFill>
                            <a:schemeClr val="tx1"/>
                          </a:solidFill>
                          <a:effectLst/>
                        </a:rPr>
                        <a:t>限</a:t>
                      </a:r>
                      <a:r>
                        <a:rPr lang="en-US" sz="900" kern="0">
                          <a:solidFill>
                            <a:schemeClr val="tx1"/>
                          </a:solidFill>
                          <a:effectLst/>
                        </a:rPr>
                        <a:t>2</a:t>
                      </a:r>
                      <a:r>
                        <a:rPr lang="zh-CN" sz="900" kern="0">
                          <a:solidFill>
                            <a:schemeClr val="tx1"/>
                          </a:solidFill>
                          <a:effectLst/>
                        </a:rPr>
                        <a:t>家</a:t>
                      </a:r>
                      <a:endParaRPr lang="zh-CN" sz="900" kern="10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1390959">
                <a:tc>
                  <a:txBody>
                    <a:bodyPr/>
                    <a:lstStyle/>
                    <a:p>
                      <a:pPr algn="ctr">
                        <a:spcAft>
                          <a:spcPts val="0"/>
                        </a:spcAft>
                      </a:pPr>
                      <a:r>
                        <a:rPr lang="zh-CN" sz="900" kern="0" dirty="0">
                          <a:solidFill>
                            <a:schemeClr val="tx1"/>
                          </a:solidFill>
                          <a:effectLst/>
                        </a:rPr>
                        <a:t>赞助单位</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900" kern="0" dirty="0">
                          <a:solidFill>
                            <a:schemeClr val="tx1"/>
                          </a:solidFill>
                          <a:effectLst/>
                        </a:rPr>
                        <a:t>1</a:t>
                      </a:r>
                      <a:r>
                        <a:rPr lang="zh-CN" sz="900" kern="0" dirty="0">
                          <a:solidFill>
                            <a:schemeClr val="tx1"/>
                          </a:solidFill>
                          <a:effectLst/>
                        </a:rPr>
                        <a:t>、会前企业宣传视频播放；</a:t>
                      </a:r>
                      <a:endParaRPr lang="zh-CN" sz="900" kern="100" dirty="0">
                        <a:solidFill>
                          <a:schemeClr val="tx1"/>
                        </a:solidFill>
                        <a:effectLst/>
                      </a:endParaRPr>
                    </a:p>
                    <a:p>
                      <a:pPr algn="l">
                        <a:spcAft>
                          <a:spcPts val="0"/>
                        </a:spcAft>
                      </a:pPr>
                      <a:r>
                        <a:rPr lang="en-US" sz="900" kern="0" dirty="0">
                          <a:solidFill>
                            <a:schemeClr val="tx1"/>
                          </a:solidFill>
                          <a:effectLst/>
                        </a:rPr>
                        <a:t>2</a:t>
                      </a:r>
                      <a:r>
                        <a:rPr lang="zh-CN" sz="900" kern="0" dirty="0">
                          <a:solidFill>
                            <a:schemeClr val="tx1"/>
                          </a:solidFill>
                          <a:effectLst/>
                        </a:rPr>
                        <a:t>、论坛所有合作媒体广告中将出现赞助企业名称及</a:t>
                      </a:r>
                      <a:r>
                        <a:rPr lang="en-US" sz="900" kern="0" dirty="0">
                          <a:solidFill>
                            <a:schemeClr val="tx1"/>
                          </a:solidFill>
                          <a:effectLst/>
                        </a:rPr>
                        <a:t>LOGO</a:t>
                      </a:r>
                      <a:r>
                        <a:rPr lang="zh-CN" sz="900" kern="0" dirty="0">
                          <a:solidFill>
                            <a:schemeClr val="tx1"/>
                          </a:solidFill>
                          <a:effectLst/>
                        </a:rPr>
                        <a:t>； </a:t>
                      </a:r>
                      <a:endParaRPr lang="zh-CN" sz="900" kern="100" dirty="0">
                        <a:solidFill>
                          <a:schemeClr val="tx1"/>
                        </a:solidFill>
                        <a:effectLst/>
                      </a:endParaRPr>
                    </a:p>
                    <a:p>
                      <a:pPr algn="l">
                        <a:spcAft>
                          <a:spcPts val="0"/>
                        </a:spcAft>
                      </a:pPr>
                      <a:r>
                        <a:rPr lang="en-US" sz="900" kern="0" dirty="0">
                          <a:solidFill>
                            <a:schemeClr val="tx1"/>
                          </a:solidFill>
                          <a:effectLst/>
                        </a:rPr>
                        <a:t>3</a:t>
                      </a:r>
                      <a:r>
                        <a:rPr lang="zh-CN" sz="900" kern="0" dirty="0">
                          <a:solidFill>
                            <a:schemeClr val="tx1"/>
                          </a:solidFill>
                          <a:effectLst/>
                        </a:rPr>
                        <a:t>、论坛背景板及论坛所有宣传推广资料协办单位挂名（主论坛背景板，标识指引系统，会刊资料等与主办方同时出现）；</a:t>
                      </a:r>
                      <a:r>
                        <a:rPr lang="en-US" sz="900" kern="0" dirty="0">
                          <a:solidFill>
                            <a:schemeClr val="tx1"/>
                          </a:solidFill>
                          <a:effectLst/>
                        </a:rPr>
                        <a:t>                                            </a:t>
                      </a:r>
                      <a:endParaRPr lang="en-US" sz="900" kern="0" dirty="0" smtClean="0">
                        <a:solidFill>
                          <a:schemeClr val="tx1"/>
                        </a:solidFill>
                        <a:effectLst/>
                      </a:endParaRPr>
                    </a:p>
                    <a:p>
                      <a:pPr algn="l">
                        <a:spcAft>
                          <a:spcPts val="0"/>
                        </a:spcAft>
                      </a:pPr>
                      <a:r>
                        <a:rPr lang="en-US" sz="900" kern="0" dirty="0" smtClean="0">
                          <a:solidFill>
                            <a:schemeClr val="tx1"/>
                          </a:solidFill>
                          <a:effectLst/>
                        </a:rPr>
                        <a:t> </a:t>
                      </a:r>
                      <a:r>
                        <a:rPr lang="en-US" sz="900" kern="0" dirty="0">
                          <a:solidFill>
                            <a:schemeClr val="tx1"/>
                          </a:solidFill>
                          <a:effectLst/>
                        </a:rPr>
                        <a:t>4</a:t>
                      </a:r>
                      <a:r>
                        <a:rPr lang="zh-CN" sz="900" kern="0" dirty="0">
                          <a:solidFill>
                            <a:schemeClr val="tx1"/>
                          </a:solidFill>
                          <a:effectLst/>
                        </a:rPr>
                        <a:t>、赞助企业负责人前排就坐及制作台卡权益（具体位置服从会务组的</a:t>
                      </a:r>
                      <a:r>
                        <a:rPr lang="zh-CN" sz="900" kern="0" dirty="0" smtClean="0">
                          <a:solidFill>
                            <a:schemeClr val="tx1"/>
                          </a:solidFill>
                          <a:effectLst/>
                        </a:rPr>
                        <a:t>安排</a:t>
                      </a:r>
                      <a:r>
                        <a:rPr lang="en-US" altLang="zh-CN" sz="900" kern="0" dirty="0" smtClean="0">
                          <a:solidFill>
                            <a:schemeClr val="tx1"/>
                          </a:solidFill>
                          <a:effectLst/>
                        </a:rPr>
                        <a:t>)</a:t>
                      </a:r>
                      <a:r>
                        <a:rPr lang="zh-CN" sz="900" kern="0" dirty="0" smtClean="0">
                          <a:solidFill>
                            <a:schemeClr val="tx1"/>
                          </a:solidFill>
                          <a:effectLst/>
                        </a:rPr>
                        <a:t>；</a:t>
                      </a:r>
                      <a:endParaRPr lang="zh-CN" sz="900" kern="100" dirty="0">
                        <a:solidFill>
                          <a:schemeClr val="tx1"/>
                        </a:solidFill>
                        <a:effectLst/>
                      </a:endParaRPr>
                    </a:p>
                    <a:p>
                      <a:pPr algn="l">
                        <a:spcAft>
                          <a:spcPts val="0"/>
                        </a:spcAft>
                      </a:pPr>
                      <a:r>
                        <a:rPr lang="en-US" sz="900" kern="0" dirty="0">
                          <a:solidFill>
                            <a:schemeClr val="tx1"/>
                          </a:solidFill>
                          <a:effectLst/>
                        </a:rPr>
                        <a:t>5</a:t>
                      </a:r>
                      <a:r>
                        <a:rPr lang="zh-CN" sz="900" kern="0" dirty="0">
                          <a:solidFill>
                            <a:schemeClr val="tx1"/>
                          </a:solidFill>
                          <a:effectLst/>
                        </a:rPr>
                        <a:t>、赞助企业负责人答谢晚宴时“主围”就座权利；</a:t>
                      </a:r>
                      <a:endParaRPr lang="zh-CN" sz="900" kern="100" dirty="0">
                        <a:solidFill>
                          <a:schemeClr val="tx1"/>
                        </a:solidFill>
                        <a:effectLst/>
                      </a:endParaRPr>
                    </a:p>
                    <a:p>
                      <a:pPr algn="l">
                        <a:spcAft>
                          <a:spcPts val="0"/>
                        </a:spcAft>
                      </a:pPr>
                      <a:r>
                        <a:rPr lang="en-US" sz="900" kern="0" dirty="0">
                          <a:solidFill>
                            <a:schemeClr val="tx1"/>
                          </a:solidFill>
                          <a:effectLst/>
                        </a:rPr>
                        <a:t>6</a:t>
                      </a:r>
                      <a:r>
                        <a:rPr lang="zh-CN" sz="900" kern="0" dirty="0">
                          <a:solidFill>
                            <a:schemeClr val="tx1"/>
                          </a:solidFill>
                          <a:effectLst/>
                        </a:rPr>
                        <a:t>、赠送免费参会名额：</a:t>
                      </a:r>
                      <a:r>
                        <a:rPr lang="en-US" sz="900" kern="0" dirty="0">
                          <a:solidFill>
                            <a:schemeClr val="tx1"/>
                          </a:solidFill>
                          <a:effectLst/>
                        </a:rPr>
                        <a:t>2</a:t>
                      </a:r>
                      <a:r>
                        <a:rPr lang="zh-CN" sz="900" kern="0" dirty="0">
                          <a:solidFill>
                            <a:schemeClr val="tx1"/>
                          </a:solidFill>
                          <a:effectLst/>
                        </a:rPr>
                        <a:t>名；</a:t>
                      </a:r>
                      <a:r>
                        <a:rPr lang="en-US" sz="900" kern="0" dirty="0">
                          <a:solidFill>
                            <a:schemeClr val="tx1"/>
                          </a:solidFill>
                          <a:effectLst/>
                        </a:rPr>
                        <a:t>                                                      </a:t>
                      </a:r>
                      <a:endParaRPr lang="zh-CN" sz="900" kern="100" dirty="0">
                        <a:solidFill>
                          <a:schemeClr val="tx1"/>
                        </a:solidFill>
                        <a:effectLst/>
                      </a:endParaRPr>
                    </a:p>
                    <a:p>
                      <a:pPr algn="l">
                        <a:spcAft>
                          <a:spcPts val="0"/>
                        </a:spcAft>
                      </a:pPr>
                      <a:r>
                        <a:rPr lang="en-US" sz="900" kern="0" dirty="0">
                          <a:solidFill>
                            <a:schemeClr val="tx1"/>
                          </a:solidFill>
                          <a:effectLst/>
                        </a:rPr>
                        <a:t>7</a:t>
                      </a:r>
                      <a:r>
                        <a:rPr lang="zh-CN" sz="900" kern="0" dirty="0">
                          <a:solidFill>
                            <a:schemeClr val="tx1"/>
                          </a:solidFill>
                          <a:effectLst/>
                        </a:rPr>
                        <a:t>、赠送会刊广告彩页（扉页或封三</a:t>
                      </a:r>
                      <a:r>
                        <a:rPr lang="en-US" sz="900" kern="0" dirty="0">
                          <a:solidFill>
                            <a:schemeClr val="tx1"/>
                          </a:solidFill>
                          <a:effectLst/>
                        </a:rPr>
                        <a:t>1</a:t>
                      </a:r>
                      <a:r>
                        <a:rPr lang="zh-CN" sz="900" kern="0" dirty="0">
                          <a:solidFill>
                            <a:schemeClr val="tx1"/>
                          </a:solidFill>
                          <a:effectLst/>
                        </a:rPr>
                        <a:t>处）；</a:t>
                      </a:r>
                      <a:endParaRPr lang="zh-CN" sz="900" kern="100" dirty="0">
                        <a:solidFill>
                          <a:schemeClr val="tx1"/>
                        </a:solidFill>
                        <a:effectLst/>
                      </a:endParaRPr>
                    </a:p>
                    <a:p>
                      <a:pPr algn="l">
                        <a:spcAft>
                          <a:spcPts val="0"/>
                        </a:spcAft>
                      </a:pPr>
                      <a:r>
                        <a:rPr lang="en-US" sz="900" kern="0" dirty="0">
                          <a:solidFill>
                            <a:schemeClr val="tx1"/>
                          </a:solidFill>
                          <a:effectLst/>
                        </a:rPr>
                        <a:t>8</a:t>
                      </a:r>
                      <a:r>
                        <a:rPr lang="zh-CN" sz="900" kern="0" dirty="0">
                          <a:solidFill>
                            <a:schemeClr val="tx1"/>
                          </a:solidFill>
                          <a:effectLst/>
                        </a:rPr>
                        <a:t>、赠送</a:t>
                      </a:r>
                      <a:r>
                        <a:rPr lang="en-US" sz="900" kern="0" dirty="0">
                          <a:solidFill>
                            <a:schemeClr val="tx1"/>
                          </a:solidFill>
                          <a:effectLst/>
                        </a:rPr>
                        <a:t>4</a:t>
                      </a:r>
                      <a:r>
                        <a:rPr lang="zh-CN" sz="900" kern="0" dirty="0">
                          <a:solidFill>
                            <a:schemeClr val="tx1"/>
                          </a:solidFill>
                          <a:effectLst/>
                        </a:rPr>
                        <a:t>米</a:t>
                      </a:r>
                      <a:r>
                        <a:rPr lang="en-US" sz="900" kern="0" dirty="0">
                          <a:solidFill>
                            <a:schemeClr val="tx1"/>
                          </a:solidFill>
                          <a:effectLst/>
                        </a:rPr>
                        <a:t>*3</a:t>
                      </a:r>
                      <a:r>
                        <a:rPr lang="zh-CN" sz="900" kern="0" dirty="0">
                          <a:solidFill>
                            <a:schemeClr val="tx1"/>
                          </a:solidFill>
                          <a:effectLst/>
                        </a:rPr>
                        <a:t>米展位展架</a:t>
                      </a:r>
                      <a:r>
                        <a:rPr lang="en-US" sz="900" kern="0" dirty="0">
                          <a:solidFill>
                            <a:schemeClr val="tx1"/>
                          </a:solidFill>
                          <a:effectLst/>
                        </a:rPr>
                        <a:t>1</a:t>
                      </a:r>
                      <a:r>
                        <a:rPr lang="zh-CN" sz="900" kern="0" dirty="0">
                          <a:solidFill>
                            <a:schemeClr val="tx1"/>
                          </a:solidFill>
                          <a:effectLst/>
                        </a:rPr>
                        <a:t>处。</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900" kern="0" dirty="0">
                          <a:solidFill>
                            <a:schemeClr val="tx1"/>
                          </a:solidFill>
                          <a:effectLst/>
                        </a:rPr>
                        <a:t>60000</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sz="900" kern="0">
                          <a:solidFill>
                            <a:schemeClr val="tx1"/>
                          </a:solidFill>
                          <a:effectLst/>
                        </a:rPr>
                        <a:t>限</a:t>
                      </a:r>
                      <a:r>
                        <a:rPr lang="en-US" sz="900" kern="0">
                          <a:solidFill>
                            <a:schemeClr val="tx1"/>
                          </a:solidFill>
                          <a:effectLst/>
                        </a:rPr>
                        <a:t>3</a:t>
                      </a:r>
                      <a:r>
                        <a:rPr lang="zh-CN" sz="900" kern="0">
                          <a:solidFill>
                            <a:schemeClr val="tx1"/>
                          </a:solidFill>
                          <a:effectLst/>
                        </a:rPr>
                        <a:t>家</a:t>
                      </a:r>
                      <a:endParaRPr lang="zh-CN" sz="900" kern="10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112768">
                <a:tc>
                  <a:txBody>
                    <a:bodyPr/>
                    <a:lstStyle/>
                    <a:p>
                      <a:pPr algn="ctr">
                        <a:spcAft>
                          <a:spcPts val="0"/>
                        </a:spcAft>
                      </a:pPr>
                      <a:r>
                        <a:rPr lang="zh-CN" sz="900" kern="0" dirty="0">
                          <a:solidFill>
                            <a:schemeClr val="tx1"/>
                          </a:solidFill>
                          <a:effectLst/>
                        </a:rPr>
                        <a:t>支持单位</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900" kern="0" dirty="0">
                          <a:solidFill>
                            <a:schemeClr val="tx1"/>
                          </a:solidFill>
                          <a:effectLst/>
                        </a:rPr>
                        <a:t>1</a:t>
                      </a:r>
                      <a:r>
                        <a:rPr lang="zh-CN" sz="900" kern="0" dirty="0">
                          <a:solidFill>
                            <a:schemeClr val="tx1"/>
                          </a:solidFill>
                          <a:effectLst/>
                        </a:rPr>
                        <a:t>、论坛所有合作媒体广告中将出现赞助企业名称及</a:t>
                      </a:r>
                      <a:r>
                        <a:rPr lang="en-US" sz="900" kern="0" dirty="0">
                          <a:solidFill>
                            <a:schemeClr val="tx1"/>
                          </a:solidFill>
                          <a:effectLst/>
                        </a:rPr>
                        <a:t>LOGO</a:t>
                      </a:r>
                      <a:r>
                        <a:rPr lang="zh-CN" sz="900" kern="0" dirty="0">
                          <a:solidFill>
                            <a:schemeClr val="tx1"/>
                          </a:solidFill>
                          <a:effectLst/>
                        </a:rPr>
                        <a:t>；</a:t>
                      </a:r>
                      <a:endParaRPr lang="zh-CN" sz="900" kern="100" dirty="0">
                        <a:solidFill>
                          <a:schemeClr val="tx1"/>
                        </a:solidFill>
                        <a:effectLst/>
                      </a:endParaRPr>
                    </a:p>
                    <a:p>
                      <a:pPr algn="l">
                        <a:spcAft>
                          <a:spcPts val="0"/>
                        </a:spcAft>
                      </a:pPr>
                      <a:r>
                        <a:rPr lang="en-US" sz="900" kern="0" dirty="0">
                          <a:solidFill>
                            <a:schemeClr val="tx1"/>
                          </a:solidFill>
                          <a:effectLst/>
                        </a:rPr>
                        <a:t>2</a:t>
                      </a:r>
                      <a:r>
                        <a:rPr lang="zh-CN" sz="900" kern="0" dirty="0">
                          <a:solidFill>
                            <a:schemeClr val="tx1"/>
                          </a:solidFill>
                          <a:effectLst/>
                        </a:rPr>
                        <a:t>、论坛背景板及论坛所有宣传推广资料协办单位挂名（主论坛背景板，标识指引系统，会刊资料等与主办方同时出现）；</a:t>
                      </a:r>
                      <a:r>
                        <a:rPr lang="en-US" sz="900" kern="0" dirty="0">
                          <a:solidFill>
                            <a:schemeClr val="tx1"/>
                          </a:solidFill>
                          <a:effectLst/>
                        </a:rPr>
                        <a:t>                                              </a:t>
                      </a:r>
                      <a:endParaRPr lang="en-US" sz="900" kern="0" dirty="0" smtClean="0">
                        <a:solidFill>
                          <a:schemeClr val="tx1"/>
                        </a:solidFill>
                        <a:effectLst/>
                      </a:endParaRPr>
                    </a:p>
                    <a:p>
                      <a:pPr algn="l">
                        <a:spcAft>
                          <a:spcPts val="0"/>
                        </a:spcAft>
                      </a:pPr>
                      <a:r>
                        <a:rPr lang="en-US" sz="900" kern="0" dirty="0" smtClean="0">
                          <a:solidFill>
                            <a:schemeClr val="tx1"/>
                          </a:solidFill>
                          <a:effectLst/>
                        </a:rPr>
                        <a:t>3</a:t>
                      </a:r>
                      <a:r>
                        <a:rPr lang="zh-CN" sz="900" kern="0" dirty="0">
                          <a:solidFill>
                            <a:schemeClr val="tx1"/>
                          </a:solidFill>
                          <a:effectLst/>
                        </a:rPr>
                        <a:t>、赞助企业负责人前排就坐及制作台卡权益（具体位置服从会务组的安排）；</a:t>
                      </a:r>
                      <a:endParaRPr lang="zh-CN" sz="900" kern="100" dirty="0">
                        <a:solidFill>
                          <a:schemeClr val="tx1"/>
                        </a:solidFill>
                        <a:effectLst/>
                      </a:endParaRPr>
                    </a:p>
                    <a:p>
                      <a:pPr algn="l">
                        <a:spcAft>
                          <a:spcPts val="0"/>
                        </a:spcAft>
                      </a:pPr>
                      <a:r>
                        <a:rPr lang="en-US" sz="900" kern="0" dirty="0">
                          <a:solidFill>
                            <a:schemeClr val="tx1"/>
                          </a:solidFill>
                          <a:effectLst/>
                        </a:rPr>
                        <a:t>4</a:t>
                      </a:r>
                      <a:r>
                        <a:rPr lang="zh-CN" sz="900" kern="0" dirty="0">
                          <a:solidFill>
                            <a:schemeClr val="tx1"/>
                          </a:solidFill>
                          <a:effectLst/>
                        </a:rPr>
                        <a:t>、赠送免费参会名额：</a:t>
                      </a:r>
                      <a:r>
                        <a:rPr lang="en-US" sz="900" kern="0" dirty="0">
                          <a:solidFill>
                            <a:schemeClr val="tx1"/>
                          </a:solidFill>
                          <a:effectLst/>
                        </a:rPr>
                        <a:t>2</a:t>
                      </a:r>
                      <a:r>
                        <a:rPr lang="zh-CN" sz="900" kern="0" dirty="0">
                          <a:solidFill>
                            <a:schemeClr val="tx1"/>
                          </a:solidFill>
                          <a:effectLst/>
                        </a:rPr>
                        <a:t>名；</a:t>
                      </a:r>
                      <a:r>
                        <a:rPr lang="en-US" sz="900" kern="0" dirty="0">
                          <a:solidFill>
                            <a:schemeClr val="tx1"/>
                          </a:solidFill>
                          <a:effectLst/>
                        </a:rPr>
                        <a:t>                                                        </a:t>
                      </a:r>
                      <a:endParaRPr lang="zh-CN" sz="900" kern="100" dirty="0">
                        <a:solidFill>
                          <a:schemeClr val="tx1"/>
                        </a:solidFill>
                        <a:effectLst/>
                      </a:endParaRPr>
                    </a:p>
                    <a:p>
                      <a:pPr algn="l">
                        <a:spcAft>
                          <a:spcPts val="0"/>
                        </a:spcAft>
                      </a:pPr>
                      <a:r>
                        <a:rPr lang="en-US" sz="900" kern="0" dirty="0">
                          <a:solidFill>
                            <a:schemeClr val="tx1"/>
                          </a:solidFill>
                          <a:effectLst/>
                        </a:rPr>
                        <a:t>5</a:t>
                      </a:r>
                      <a:r>
                        <a:rPr lang="zh-CN" sz="900" kern="0" dirty="0">
                          <a:solidFill>
                            <a:schemeClr val="tx1"/>
                          </a:solidFill>
                          <a:effectLst/>
                        </a:rPr>
                        <a:t>、赠送会刊广告彩页。</a:t>
                      </a:r>
                      <a:endParaRPr lang="zh-CN" sz="900" kern="100" dirty="0">
                        <a:solidFill>
                          <a:schemeClr val="tx1"/>
                        </a:solidFill>
                        <a:effectLst/>
                      </a:endParaRPr>
                    </a:p>
                    <a:p>
                      <a:pPr algn="l">
                        <a:spcAft>
                          <a:spcPts val="0"/>
                        </a:spcAft>
                      </a:pPr>
                      <a:r>
                        <a:rPr lang="en-US" sz="900" kern="0" dirty="0">
                          <a:solidFill>
                            <a:schemeClr val="tx1"/>
                          </a:solidFill>
                          <a:effectLst/>
                        </a:rPr>
                        <a:t>6</a:t>
                      </a:r>
                      <a:r>
                        <a:rPr lang="zh-CN" sz="900" kern="0" dirty="0">
                          <a:solidFill>
                            <a:schemeClr val="tx1"/>
                          </a:solidFill>
                          <a:effectLst/>
                        </a:rPr>
                        <a:t>、赠送</a:t>
                      </a:r>
                      <a:r>
                        <a:rPr lang="en-US" sz="900" kern="0" dirty="0">
                          <a:solidFill>
                            <a:schemeClr val="tx1"/>
                          </a:solidFill>
                          <a:effectLst/>
                        </a:rPr>
                        <a:t>4</a:t>
                      </a:r>
                      <a:r>
                        <a:rPr lang="zh-CN" sz="900" kern="0" dirty="0">
                          <a:solidFill>
                            <a:schemeClr val="tx1"/>
                          </a:solidFill>
                          <a:effectLst/>
                        </a:rPr>
                        <a:t>米</a:t>
                      </a:r>
                      <a:r>
                        <a:rPr lang="en-US" sz="900" kern="0" dirty="0">
                          <a:solidFill>
                            <a:schemeClr val="tx1"/>
                          </a:solidFill>
                          <a:effectLst/>
                        </a:rPr>
                        <a:t>*3</a:t>
                      </a:r>
                      <a:r>
                        <a:rPr lang="zh-CN" sz="900" kern="0" dirty="0">
                          <a:solidFill>
                            <a:schemeClr val="tx1"/>
                          </a:solidFill>
                          <a:effectLst/>
                        </a:rPr>
                        <a:t>米展位展架</a:t>
                      </a:r>
                      <a:r>
                        <a:rPr lang="en-US" sz="900" kern="0" dirty="0">
                          <a:solidFill>
                            <a:schemeClr val="tx1"/>
                          </a:solidFill>
                          <a:effectLst/>
                        </a:rPr>
                        <a:t>1</a:t>
                      </a:r>
                      <a:r>
                        <a:rPr lang="zh-CN" sz="900" kern="0" dirty="0">
                          <a:solidFill>
                            <a:schemeClr val="tx1"/>
                          </a:solidFill>
                          <a:effectLst/>
                        </a:rPr>
                        <a:t>处。</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900" kern="0" dirty="0">
                          <a:solidFill>
                            <a:schemeClr val="tx1"/>
                          </a:solidFill>
                          <a:effectLst/>
                        </a:rPr>
                        <a:t>50000</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sz="900" kern="0">
                          <a:solidFill>
                            <a:schemeClr val="tx1"/>
                          </a:solidFill>
                          <a:effectLst/>
                        </a:rPr>
                        <a:t>限</a:t>
                      </a:r>
                      <a:r>
                        <a:rPr lang="en-US" sz="900" kern="0">
                          <a:solidFill>
                            <a:schemeClr val="tx1"/>
                          </a:solidFill>
                          <a:effectLst/>
                        </a:rPr>
                        <a:t>5</a:t>
                      </a:r>
                      <a:r>
                        <a:rPr lang="zh-CN" sz="900" kern="0">
                          <a:solidFill>
                            <a:schemeClr val="tx1"/>
                          </a:solidFill>
                          <a:effectLst/>
                        </a:rPr>
                        <a:t>家</a:t>
                      </a:r>
                      <a:endParaRPr lang="zh-CN" sz="900" kern="10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761625">
                <a:tc>
                  <a:txBody>
                    <a:bodyPr/>
                    <a:lstStyle/>
                    <a:p>
                      <a:pPr indent="66675" algn="ctr">
                        <a:spcAft>
                          <a:spcPts val="0"/>
                        </a:spcAft>
                      </a:pPr>
                      <a:r>
                        <a:rPr lang="en-US" sz="900" kern="0" dirty="0">
                          <a:solidFill>
                            <a:schemeClr val="tx1"/>
                          </a:solidFill>
                          <a:effectLst/>
                        </a:rPr>
                        <a:t> </a:t>
                      </a:r>
                      <a:endParaRPr lang="zh-CN" sz="900" kern="100" dirty="0">
                        <a:solidFill>
                          <a:schemeClr val="tx1"/>
                        </a:solidFill>
                        <a:effectLst/>
                      </a:endParaRPr>
                    </a:p>
                    <a:p>
                      <a:pPr algn="ctr">
                        <a:spcAft>
                          <a:spcPts val="0"/>
                        </a:spcAft>
                      </a:pPr>
                      <a:r>
                        <a:rPr lang="zh-CN" sz="900" kern="0" dirty="0">
                          <a:solidFill>
                            <a:schemeClr val="tx1"/>
                          </a:solidFill>
                          <a:effectLst/>
                        </a:rPr>
                        <a:t>晚宴赞助</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900" kern="0" dirty="0">
                          <a:solidFill>
                            <a:schemeClr val="tx1"/>
                          </a:solidFill>
                          <a:effectLst/>
                        </a:rPr>
                        <a:t>1</a:t>
                      </a:r>
                      <a:r>
                        <a:rPr lang="zh-CN" sz="900" kern="0" dirty="0">
                          <a:solidFill>
                            <a:schemeClr val="tx1"/>
                          </a:solidFill>
                          <a:effectLst/>
                        </a:rPr>
                        <a:t>、晚宴现场</a:t>
                      </a:r>
                      <a:r>
                        <a:rPr lang="en-US" sz="900" kern="0" dirty="0">
                          <a:solidFill>
                            <a:schemeClr val="tx1"/>
                          </a:solidFill>
                          <a:effectLst/>
                        </a:rPr>
                        <a:t>PPT</a:t>
                      </a:r>
                      <a:r>
                        <a:rPr lang="zh-CN" sz="900" kern="0" dirty="0">
                          <a:solidFill>
                            <a:schemeClr val="tx1"/>
                          </a:solidFill>
                          <a:effectLst/>
                        </a:rPr>
                        <a:t>宣传片播放、晚宴进行时主持开场祝酒词；</a:t>
                      </a:r>
                      <a:endParaRPr lang="zh-CN" sz="900" kern="100" dirty="0">
                        <a:solidFill>
                          <a:schemeClr val="tx1"/>
                        </a:solidFill>
                        <a:effectLst/>
                      </a:endParaRPr>
                    </a:p>
                    <a:p>
                      <a:pPr algn="l">
                        <a:spcAft>
                          <a:spcPts val="0"/>
                        </a:spcAft>
                      </a:pPr>
                      <a:r>
                        <a:rPr lang="en-US" sz="900" kern="0" dirty="0">
                          <a:solidFill>
                            <a:schemeClr val="tx1"/>
                          </a:solidFill>
                          <a:effectLst/>
                        </a:rPr>
                        <a:t>2</a:t>
                      </a:r>
                      <a:r>
                        <a:rPr lang="zh-CN" sz="900" kern="0" dirty="0">
                          <a:solidFill>
                            <a:schemeClr val="tx1"/>
                          </a:solidFill>
                          <a:effectLst/>
                        </a:rPr>
                        <a:t>、晚宴可定制企业专属背景，晚宴现场入口放置易拉宝；</a:t>
                      </a:r>
                      <a:endParaRPr lang="zh-CN" sz="900" kern="100" dirty="0">
                        <a:solidFill>
                          <a:schemeClr val="tx1"/>
                        </a:solidFill>
                        <a:effectLst/>
                      </a:endParaRPr>
                    </a:p>
                    <a:p>
                      <a:pPr algn="l">
                        <a:spcAft>
                          <a:spcPts val="0"/>
                        </a:spcAft>
                      </a:pPr>
                      <a:r>
                        <a:rPr lang="en-US" sz="900" kern="0" dirty="0">
                          <a:solidFill>
                            <a:schemeClr val="tx1"/>
                          </a:solidFill>
                          <a:effectLst/>
                        </a:rPr>
                        <a:t>3</a:t>
                      </a:r>
                      <a:r>
                        <a:rPr lang="zh-CN" sz="900" kern="0" dirty="0">
                          <a:solidFill>
                            <a:schemeClr val="tx1"/>
                          </a:solidFill>
                          <a:effectLst/>
                        </a:rPr>
                        <a:t>、晚宴围桌企业资料摆放；</a:t>
                      </a:r>
                      <a:endParaRPr lang="zh-CN" sz="900" kern="100" dirty="0">
                        <a:solidFill>
                          <a:schemeClr val="tx1"/>
                        </a:solidFill>
                        <a:effectLst/>
                      </a:endParaRPr>
                    </a:p>
                    <a:p>
                      <a:pPr algn="l">
                        <a:spcAft>
                          <a:spcPts val="0"/>
                        </a:spcAft>
                      </a:pPr>
                      <a:r>
                        <a:rPr lang="en-US" sz="900" kern="0" dirty="0">
                          <a:solidFill>
                            <a:schemeClr val="tx1"/>
                          </a:solidFill>
                          <a:effectLst/>
                        </a:rPr>
                        <a:t>4</a:t>
                      </a:r>
                      <a:r>
                        <a:rPr lang="zh-CN" sz="900" kern="0" dirty="0">
                          <a:solidFill>
                            <a:schemeClr val="tx1"/>
                          </a:solidFill>
                          <a:effectLst/>
                        </a:rPr>
                        <a:t>、赠送免费参会名额：</a:t>
                      </a:r>
                      <a:r>
                        <a:rPr lang="en-US" sz="900" kern="0" dirty="0">
                          <a:solidFill>
                            <a:schemeClr val="tx1"/>
                          </a:solidFill>
                          <a:effectLst/>
                        </a:rPr>
                        <a:t>1</a:t>
                      </a:r>
                      <a:r>
                        <a:rPr lang="zh-CN" sz="900" kern="0" dirty="0">
                          <a:solidFill>
                            <a:schemeClr val="tx1"/>
                          </a:solidFill>
                          <a:effectLst/>
                        </a:rPr>
                        <a:t>名；</a:t>
                      </a:r>
                      <a:endParaRPr lang="zh-CN" sz="900" kern="100" dirty="0">
                        <a:solidFill>
                          <a:schemeClr val="tx1"/>
                        </a:solidFill>
                        <a:effectLst/>
                      </a:endParaRPr>
                    </a:p>
                    <a:p>
                      <a:pPr algn="l">
                        <a:spcAft>
                          <a:spcPts val="0"/>
                        </a:spcAft>
                      </a:pPr>
                      <a:r>
                        <a:rPr lang="en-US" sz="900" kern="0" dirty="0">
                          <a:solidFill>
                            <a:schemeClr val="tx1"/>
                          </a:solidFill>
                          <a:effectLst/>
                        </a:rPr>
                        <a:t>5</a:t>
                      </a:r>
                      <a:r>
                        <a:rPr lang="zh-CN" sz="900" kern="0" dirty="0">
                          <a:solidFill>
                            <a:schemeClr val="tx1"/>
                          </a:solidFill>
                          <a:effectLst/>
                        </a:rPr>
                        <a:t>、赠送</a:t>
                      </a:r>
                      <a:r>
                        <a:rPr lang="en-US" sz="900" kern="0" dirty="0">
                          <a:solidFill>
                            <a:schemeClr val="tx1"/>
                          </a:solidFill>
                          <a:effectLst/>
                        </a:rPr>
                        <a:t>3</a:t>
                      </a:r>
                      <a:r>
                        <a:rPr lang="zh-CN" sz="900" kern="0" dirty="0">
                          <a:solidFill>
                            <a:schemeClr val="tx1"/>
                          </a:solidFill>
                          <a:effectLst/>
                        </a:rPr>
                        <a:t>米</a:t>
                      </a:r>
                      <a:r>
                        <a:rPr lang="en-US" sz="900" kern="0" dirty="0">
                          <a:solidFill>
                            <a:schemeClr val="tx1"/>
                          </a:solidFill>
                          <a:effectLst/>
                        </a:rPr>
                        <a:t>*3</a:t>
                      </a:r>
                      <a:r>
                        <a:rPr lang="zh-CN" sz="900" kern="0" dirty="0">
                          <a:solidFill>
                            <a:schemeClr val="tx1"/>
                          </a:solidFill>
                          <a:effectLst/>
                        </a:rPr>
                        <a:t>米</a:t>
                      </a:r>
                      <a:r>
                        <a:rPr lang="zh-CN" sz="900" kern="0" dirty="0" smtClean="0">
                          <a:solidFill>
                            <a:schemeClr val="tx1"/>
                          </a:solidFill>
                          <a:effectLst/>
                        </a:rPr>
                        <a:t>展位</a:t>
                      </a:r>
                      <a:r>
                        <a:rPr lang="zh-CN" altLang="en-US" sz="900" kern="0" dirty="0" smtClean="0">
                          <a:solidFill>
                            <a:schemeClr val="tx1"/>
                          </a:solidFill>
                          <a:effectLst/>
                        </a:rPr>
                        <a:t>桁架</a:t>
                      </a:r>
                      <a:r>
                        <a:rPr lang="en-US" sz="900" kern="0" dirty="0" smtClean="0">
                          <a:solidFill>
                            <a:schemeClr val="tx1"/>
                          </a:solidFill>
                          <a:effectLst/>
                        </a:rPr>
                        <a:t>1</a:t>
                      </a:r>
                      <a:r>
                        <a:rPr lang="zh-CN" sz="900" kern="0" dirty="0">
                          <a:solidFill>
                            <a:schemeClr val="tx1"/>
                          </a:solidFill>
                          <a:effectLst/>
                        </a:rPr>
                        <a:t>处。</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900" kern="0" dirty="0">
                          <a:solidFill>
                            <a:schemeClr val="tx1"/>
                          </a:solidFill>
                          <a:effectLst/>
                        </a:rPr>
                        <a:t>50000</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sz="900" kern="0">
                          <a:solidFill>
                            <a:schemeClr val="tx1"/>
                          </a:solidFill>
                          <a:effectLst/>
                        </a:rPr>
                        <a:t>限</a:t>
                      </a:r>
                      <a:r>
                        <a:rPr lang="en-US" sz="900" kern="0">
                          <a:solidFill>
                            <a:schemeClr val="tx1"/>
                          </a:solidFill>
                          <a:effectLst/>
                        </a:rPr>
                        <a:t>1</a:t>
                      </a:r>
                      <a:r>
                        <a:rPr lang="zh-CN" sz="900" kern="0">
                          <a:solidFill>
                            <a:schemeClr val="tx1"/>
                          </a:solidFill>
                          <a:effectLst/>
                        </a:rPr>
                        <a:t>家</a:t>
                      </a:r>
                      <a:endParaRPr lang="zh-CN" sz="900" kern="10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213444">
                <a:tc>
                  <a:txBody>
                    <a:bodyPr/>
                    <a:lstStyle/>
                    <a:p>
                      <a:pPr algn="ctr">
                        <a:spcAft>
                          <a:spcPts val="0"/>
                        </a:spcAft>
                      </a:pPr>
                      <a:r>
                        <a:rPr lang="zh-CN" sz="900" kern="0" dirty="0">
                          <a:solidFill>
                            <a:schemeClr val="tx1"/>
                          </a:solidFill>
                          <a:effectLst/>
                        </a:rPr>
                        <a:t>资料袋赞助</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zh-CN" sz="900" kern="0" dirty="0">
                          <a:solidFill>
                            <a:schemeClr val="tx1"/>
                          </a:solidFill>
                          <a:effectLst/>
                        </a:rPr>
                        <a:t>资料袋广告（以资料袋实际大小为准，企业形象广告画面）</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900" kern="0" dirty="0">
                          <a:solidFill>
                            <a:schemeClr val="tx1"/>
                          </a:solidFill>
                          <a:effectLst/>
                        </a:rPr>
                        <a:t>20000</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sz="900" kern="0">
                          <a:solidFill>
                            <a:schemeClr val="tx1"/>
                          </a:solidFill>
                          <a:effectLst/>
                        </a:rPr>
                        <a:t>限</a:t>
                      </a:r>
                      <a:r>
                        <a:rPr lang="en-US" sz="900" kern="0">
                          <a:solidFill>
                            <a:schemeClr val="tx1"/>
                          </a:solidFill>
                          <a:effectLst/>
                        </a:rPr>
                        <a:t>1</a:t>
                      </a:r>
                      <a:r>
                        <a:rPr lang="zh-CN" sz="900" kern="0">
                          <a:solidFill>
                            <a:schemeClr val="tx1"/>
                          </a:solidFill>
                          <a:effectLst/>
                        </a:rPr>
                        <a:t>家</a:t>
                      </a:r>
                      <a:endParaRPr lang="zh-CN" sz="900" kern="10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213444">
                <a:tc>
                  <a:txBody>
                    <a:bodyPr/>
                    <a:lstStyle/>
                    <a:p>
                      <a:pPr algn="ctr">
                        <a:spcAft>
                          <a:spcPts val="0"/>
                        </a:spcAft>
                      </a:pPr>
                      <a:r>
                        <a:rPr lang="zh-CN" sz="900" kern="0" dirty="0">
                          <a:solidFill>
                            <a:schemeClr val="tx1"/>
                          </a:solidFill>
                          <a:effectLst/>
                        </a:rPr>
                        <a:t>参会证赞助</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zh-CN" sz="900" kern="0" dirty="0">
                          <a:solidFill>
                            <a:schemeClr val="tx1"/>
                          </a:solidFill>
                          <a:effectLst/>
                        </a:rPr>
                        <a:t>参会证背面广告（以参会证实际大小为准，企业形象广告画面）</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900" kern="0" dirty="0">
                          <a:solidFill>
                            <a:schemeClr val="tx1"/>
                          </a:solidFill>
                          <a:effectLst/>
                        </a:rPr>
                        <a:t>20000</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sz="900" kern="0">
                          <a:solidFill>
                            <a:schemeClr val="tx1"/>
                          </a:solidFill>
                          <a:effectLst/>
                        </a:rPr>
                        <a:t>限</a:t>
                      </a:r>
                      <a:r>
                        <a:rPr lang="en-US" sz="900" kern="0">
                          <a:solidFill>
                            <a:schemeClr val="tx1"/>
                          </a:solidFill>
                          <a:effectLst/>
                        </a:rPr>
                        <a:t>1</a:t>
                      </a:r>
                      <a:r>
                        <a:rPr lang="zh-CN" sz="900" kern="0">
                          <a:solidFill>
                            <a:schemeClr val="tx1"/>
                          </a:solidFill>
                          <a:effectLst/>
                        </a:rPr>
                        <a:t>家</a:t>
                      </a:r>
                      <a:endParaRPr lang="zh-CN" sz="900" kern="10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304649">
                <a:tc>
                  <a:txBody>
                    <a:bodyPr/>
                    <a:lstStyle/>
                    <a:p>
                      <a:pPr algn="ctr">
                        <a:spcAft>
                          <a:spcPts val="0"/>
                        </a:spcAft>
                      </a:pPr>
                      <a:r>
                        <a:rPr lang="zh-CN" sz="900" kern="0" dirty="0">
                          <a:solidFill>
                            <a:schemeClr val="tx1"/>
                          </a:solidFill>
                          <a:effectLst/>
                        </a:rPr>
                        <a:t>会刊</a:t>
                      </a:r>
                      <a:r>
                        <a:rPr lang="zh-CN" sz="900" kern="0" dirty="0" smtClean="0">
                          <a:solidFill>
                            <a:schemeClr val="tx1"/>
                          </a:solidFill>
                          <a:effectLst/>
                        </a:rPr>
                        <a:t>封皮</a:t>
                      </a:r>
                      <a:endParaRPr lang="en-US" altLang="zh-CN" sz="900" kern="0" dirty="0" smtClean="0">
                        <a:solidFill>
                          <a:schemeClr val="tx1"/>
                        </a:solidFill>
                        <a:effectLst/>
                      </a:endParaRPr>
                    </a:p>
                    <a:p>
                      <a:pPr algn="ctr">
                        <a:spcAft>
                          <a:spcPts val="0"/>
                        </a:spcAft>
                      </a:pPr>
                      <a:r>
                        <a:rPr lang="zh-CN" sz="900" kern="0" dirty="0" smtClean="0">
                          <a:solidFill>
                            <a:schemeClr val="tx1"/>
                          </a:solidFill>
                          <a:effectLst/>
                        </a:rPr>
                        <a:t>赞助</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zh-CN" sz="900" kern="0" dirty="0">
                          <a:solidFill>
                            <a:schemeClr val="tx1"/>
                          </a:solidFill>
                          <a:effectLst/>
                        </a:rPr>
                        <a:t>会刊封皮广告（以会刊实际大小为准，企业形象广告画面）。</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900" kern="0" dirty="0">
                          <a:solidFill>
                            <a:schemeClr val="tx1"/>
                          </a:solidFill>
                          <a:effectLst/>
                        </a:rPr>
                        <a:t>20000</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sz="900" kern="0">
                          <a:solidFill>
                            <a:schemeClr val="tx1"/>
                          </a:solidFill>
                          <a:effectLst/>
                        </a:rPr>
                        <a:t>限</a:t>
                      </a:r>
                      <a:r>
                        <a:rPr lang="en-US" sz="900" kern="0">
                          <a:solidFill>
                            <a:schemeClr val="tx1"/>
                          </a:solidFill>
                          <a:effectLst/>
                        </a:rPr>
                        <a:t>1</a:t>
                      </a:r>
                      <a:r>
                        <a:rPr lang="zh-CN" sz="900" kern="0">
                          <a:solidFill>
                            <a:schemeClr val="tx1"/>
                          </a:solidFill>
                          <a:effectLst/>
                        </a:rPr>
                        <a:t>家</a:t>
                      </a:r>
                      <a:endParaRPr lang="zh-CN" sz="900" kern="10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04649">
                <a:tc>
                  <a:txBody>
                    <a:bodyPr/>
                    <a:lstStyle/>
                    <a:p>
                      <a:pPr algn="ctr">
                        <a:spcAft>
                          <a:spcPts val="0"/>
                        </a:spcAft>
                      </a:pPr>
                      <a:r>
                        <a:rPr lang="zh-CN" sz="900" kern="0" dirty="0">
                          <a:solidFill>
                            <a:schemeClr val="tx1"/>
                          </a:solidFill>
                          <a:effectLst/>
                        </a:rPr>
                        <a:t>礼品赞助</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900" kern="0" dirty="0">
                          <a:solidFill>
                            <a:schemeClr val="tx1"/>
                          </a:solidFill>
                          <a:effectLst/>
                        </a:rPr>
                        <a:t>1</a:t>
                      </a:r>
                      <a:r>
                        <a:rPr lang="zh-CN" sz="900" kern="0" dirty="0">
                          <a:solidFill>
                            <a:schemeClr val="tx1"/>
                          </a:solidFill>
                          <a:effectLst/>
                        </a:rPr>
                        <a:t>、在礼品上增加赞助商</a:t>
                      </a:r>
                      <a:r>
                        <a:rPr lang="en-US" sz="900" kern="0" dirty="0">
                          <a:solidFill>
                            <a:schemeClr val="tx1"/>
                          </a:solidFill>
                          <a:effectLst/>
                        </a:rPr>
                        <a:t>LOGO</a:t>
                      </a:r>
                      <a:r>
                        <a:rPr lang="zh-CN" sz="900" kern="0" dirty="0">
                          <a:solidFill>
                            <a:schemeClr val="tx1"/>
                          </a:solidFill>
                          <a:effectLst/>
                        </a:rPr>
                        <a:t>；</a:t>
                      </a:r>
                      <a:endParaRPr lang="zh-CN" sz="900" kern="100" dirty="0">
                        <a:solidFill>
                          <a:schemeClr val="tx1"/>
                        </a:solidFill>
                        <a:effectLst/>
                      </a:endParaRPr>
                    </a:p>
                    <a:p>
                      <a:pPr algn="l">
                        <a:spcAft>
                          <a:spcPts val="0"/>
                        </a:spcAft>
                      </a:pPr>
                      <a:r>
                        <a:rPr lang="en-US" sz="900" kern="0" dirty="0">
                          <a:solidFill>
                            <a:schemeClr val="tx1"/>
                          </a:solidFill>
                          <a:effectLst/>
                        </a:rPr>
                        <a:t>2</a:t>
                      </a:r>
                      <a:r>
                        <a:rPr lang="zh-CN" sz="900" kern="0" dirty="0">
                          <a:solidFill>
                            <a:schemeClr val="tx1"/>
                          </a:solidFill>
                          <a:effectLst/>
                        </a:rPr>
                        <a:t>、赠送会刊彩页广告。</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900" kern="0" dirty="0">
                          <a:solidFill>
                            <a:schemeClr val="tx1"/>
                          </a:solidFill>
                          <a:effectLst/>
                        </a:rPr>
                        <a:t>15000</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sz="900" kern="0">
                          <a:solidFill>
                            <a:schemeClr val="tx1"/>
                          </a:solidFill>
                          <a:effectLst/>
                        </a:rPr>
                        <a:t>限</a:t>
                      </a:r>
                      <a:r>
                        <a:rPr lang="en-US" sz="900" kern="0">
                          <a:solidFill>
                            <a:schemeClr val="tx1"/>
                          </a:solidFill>
                          <a:effectLst/>
                        </a:rPr>
                        <a:t>1</a:t>
                      </a:r>
                      <a:r>
                        <a:rPr lang="zh-CN" sz="900" kern="0">
                          <a:solidFill>
                            <a:schemeClr val="tx1"/>
                          </a:solidFill>
                          <a:effectLst/>
                        </a:rPr>
                        <a:t>家</a:t>
                      </a:r>
                      <a:endParaRPr lang="zh-CN" sz="900" kern="10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304649">
                <a:tc>
                  <a:txBody>
                    <a:bodyPr/>
                    <a:lstStyle/>
                    <a:p>
                      <a:pPr algn="ctr">
                        <a:spcAft>
                          <a:spcPts val="0"/>
                        </a:spcAft>
                      </a:pPr>
                      <a:r>
                        <a:rPr lang="zh-CN" altLang="en-US" sz="900" kern="100" dirty="0" smtClean="0">
                          <a:solidFill>
                            <a:schemeClr val="tx1"/>
                          </a:solidFill>
                          <a:effectLst/>
                          <a:latin typeface="Times New Roman" panose="02020603050405020304" pitchFamily="18" charset="0"/>
                          <a:ea typeface="宋体" panose="02010600030101010101" pitchFamily="2" charset="-122"/>
                        </a:rPr>
                        <a:t>椅背广告</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zh-CN" altLang="en-US" sz="900" kern="100" dirty="0" smtClean="0">
                          <a:solidFill>
                            <a:schemeClr val="tx1"/>
                          </a:solidFill>
                          <a:effectLst/>
                          <a:latin typeface="Times New Roman" panose="02020603050405020304" pitchFamily="18" charset="0"/>
                          <a:ea typeface="宋体" panose="02010600030101010101" pitchFamily="2" charset="-122"/>
                        </a:rPr>
                        <a:t>会场椅子</a:t>
                      </a:r>
                      <a:r>
                        <a:rPr lang="zh-CN" altLang="zh-CN" sz="900" kern="100" dirty="0" smtClean="0">
                          <a:solidFill>
                            <a:schemeClr val="tx1"/>
                          </a:solidFill>
                          <a:effectLst/>
                        </a:rPr>
                        <a:t>背面广告（以实际</a:t>
                      </a:r>
                      <a:r>
                        <a:rPr lang="zh-CN" altLang="en-US" sz="900" kern="100" dirty="0" smtClean="0">
                          <a:solidFill>
                            <a:schemeClr val="tx1"/>
                          </a:solidFill>
                          <a:effectLst/>
                        </a:rPr>
                        <a:t>会场椅子</a:t>
                      </a:r>
                      <a:r>
                        <a:rPr lang="zh-CN" altLang="zh-CN" sz="900" kern="100" dirty="0" smtClean="0">
                          <a:solidFill>
                            <a:schemeClr val="tx1"/>
                          </a:solidFill>
                          <a:effectLst/>
                        </a:rPr>
                        <a:t>大小为准，</a:t>
                      </a:r>
                      <a:r>
                        <a:rPr lang="zh-CN" altLang="en-US" sz="900" kern="100" dirty="0" smtClean="0">
                          <a:solidFill>
                            <a:schemeClr val="tx1"/>
                          </a:solidFill>
                          <a:effectLst/>
                        </a:rPr>
                        <a:t>设计</a:t>
                      </a:r>
                      <a:r>
                        <a:rPr lang="zh-CN" altLang="zh-CN" sz="900" kern="100" dirty="0" smtClean="0">
                          <a:solidFill>
                            <a:schemeClr val="tx1"/>
                          </a:solidFill>
                          <a:effectLst/>
                        </a:rPr>
                        <a:t>企业形象广告画面）</a:t>
                      </a:r>
                      <a:endParaRPr lang="zh-CN" altLang="zh-CN" sz="900" kern="100" dirty="0" smtClean="0">
                        <a:solidFill>
                          <a:schemeClr val="tx1"/>
                        </a:solidFill>
                        <a:effectLst/>
                        <a:latin typeface="Calibri" panose="020F0502020204030204" pitchFamily="34" charset="0"/>
                        <a:ea typeface="+mn-ea"/>
                        <a:cs typeface="Times New Roman" panose="02020603050405020304" pitchFamily="18" charset="0"/>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altLang="zh-CN" sz="900" kern="100" dirty="0" smtClean="0">
                          <a:solidFill>
                            <a:schemeClr val="tx1"/>
                          </a:solidFill>
                          <a:effectLst/>
                          <a:latin typeface="Times New Roman" panose="02020603050405020304" pitchFamily="18" charset="0"/>
                          <a:ea typeface="宋体" panose="02010600030101010101" pitchFamily="2" charset="-122"/>
                        </a:rPr>
                        <a:t>10000</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altLang="en-US" sz="900" kern="100" dirty="0" smtClean="0">
                          <a:solidFill>
                            <a:schemeClr val="tx1"/>
                          </a:solidFill>
                          <a:effectLst/>
                          <a:latin typeface="Times New Roman" panose="02020603050405020304" pitchFamily="18" charset="0"/>
                          <a:ea typeface="宋体" panose="02010600030101010101" pitchFamily="2" charset="-122"/>
                        </a:rPr>
                        <a:t>限</a:t>
                      </a:r>
                      <a:r>
                        <a:rPr lang="en-US" altLang="zh-CN" sz="900" kern="100" dirty="0" smtClean="0">
                          <a:solidFill>
                            <a:schemeClr val="tx1"/>
                          </a:solidFill>
                          <a:effectLst/>
                          <a:latin typeface="Times New Roman" panose="02020603050405020304" pitchFamily="18" charset="0"/>
                          <a:ea typeface="宋体" panose="02010600030101010101" pitchFamily="2" charset="-122"/>
                        </a:rPr>
                        <a:t>3</a:t>
                      </a:r>
                      <a:r>
                        <a:rPr lang="zh-CN" altLang="en-US" sz="900" kern="100" dirty="0" smtClean="0">
                          <a:solidFill>
                            <a:schemeClr val="tx1"/>
                          </a:solidFill>
                          <a:effectLst/>
                          <a:latin typeface="Times New Roman" panose="02020603050405020304" pitchFamily="18" charset="0"/>
                          <a:ea typeface="宋体" panose="02010600030101010101" pitchFamily="2" charset="-122"/>
                        </a:rPr>
                        <a:t>家</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304649">
                <a:tc>
                  <a:txBody>
                    <a:bodyPr/>
                    <a:lstStyle/>
                    <a:p>
                      <a:pPr algn="ctr">
                        <a:spcAft>
                          <a:spcPts val="0"/>
                        </a:spcAft>
                      </a:pPr>
                      <a:r>
                        <a:rPr lang="zh-CN" sz="900" kern="0" dirty="0" smtClean="0">
                          <a:solidFill>
                            <a:schemeClr val="tx1"/>
                          </a:solidFill>
                          <a:effectLst/>
                        </a:rPr>
                        <a:t>展位</a:t>
                      </a:r>
                      <a:r>
                        <a:rPr lang="zh-CN" altLang="en-US" sz="900" kern="0" dirty="0" smtClean="0">
                          <a:solidFill>
                            <a:schemeClr val="tx1"/>
                          </a:solidFill>
                          <a:effectLst/>
                        </a:rPr>
                        <a:t>桁架</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900" kern="0" dirty="0">
                          <a:solidFill>
                            <a:schemeClr val="tx1"/>
                          </a:solidFill>
                          <a:effectLst/>
                        </a:rPr>
                        <a:t>3</a:t>
                      </a:r>
                      <a:r>
                        <a:rPr lang="zh-CN" sz="900" kern="0" dirty="0">
                          <a:solidFill>
                            <a:schemeClr val="tx1"/>
                          </a:solidFill>
                          <a:effectLst/>
                        </a:rPr>
                        <a:t>米</a:t>
                      </a:r>
                      <a:r>
                        <a:rPr lang="en-US" sz="900" kern="0" dirty="0">
                          <a:solidFill>
                            <a:schemeClr val="tx1"/>
                          </a:solidFill>
                          <a:effectLst/>
                        </a:rPr>
                        <a:t>*3</a:t>
                      </a:r>
                      <a:r>
                        <a:rPr lang="zh-CN" sz="900" kern="0" dirty="0">
                          <a:solidFill>
                            <a:schemeClr val="tx1"/>
                          </a:solidFill>
                          <a:effectLst/>
                        </a:rPr>
                        <a:t>米展位展架</a:t>
                      </a:r>
                      <a:endParaRPr lang="zh-CN" sz="900" kern="100" dirty="0">
                        <a:solidFill>
                          <a:schemeClr val="tx1"/>
                        </a:solidFill>
                        <a:effectLst/>
                      </a:endParaRPr>
                    </a:p>
                    <a:p>
                      <a:pPr algn="l">
                        <a:spcAft>
                          <a:spcPts val="0"/>
                        </a:spcAft>
                      </a:pPr>
                      <a:r>
                        <a:rPr lang="zh-CN" sz="900" kern="0" dirty="0">
                          <a:solidFill>
                            <a:schemeClr val="tx1"/>
                          </a:solidFill>
                          <a:effectLst/>
                        </a:rPr>
                        <a:t>参会名额一位</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900" kern="0" dirty="0">
                          <a:solidFill>
                            <a:schemeClr val="tx1"/>
                          </a:solidFill>
                          <a:effectLst/>
                        </a:rPr>
                        <a:t>10000</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sz="900" kern="0" dirty="0">
                          <a:solidFill>
                            <a:schemeClr val="tx1"/>
                          </a:solidFill>
                          <a:effectLst/>
                        </a:rPr>
                        <a:t>限</a:t>
                      </a:r>
                      <a:r>
                        <a:rPr lang="en-US" sz="900" kern="0" dirty="0">
                          <a:solidFill>
                            <a:schemeClr val="tx1"/>
                          </a:solidFill>
                          <a:effectLst/>
                        </a:rPr>
                        <a:t>10</a:t>
                      </a:r>
                      <a:r>
                        <a:rPr lang="zh-CN" sz="900" kern="0" dirty="0">
                          <a:solidFill>
                            <a:schemeClr val="tx1"/>
                          </a:solidFill>
                          <a:effectLst/>
                        </a:rPr>
                        <a:t>家</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r h="390214">
                <a:tc>
                  <a:txBody>
                    <a:bodyPr/>
                    <a:lstStyle/>
                    <a:p>
                      <a:pPr algn="ctr">
                        <a:spcAft>
                          <a:spcPts val="0"/>
                        </a:spcAft>
                      </a:pPr>
                      <a:r>
                        <a:rPr lang="zh-CN" sz="900" kern="0" dirty="0">
                          <a:solidFill>
                            <a:schemeClr val="tx1"/>
                          </a:solidFill>
                          <a:effectLst/>
                        </a:rPr>
                        <a:t>会刊内</a:t>
                      </a:r>
                      <a:r>
                        <a:rPr lang="zh-CN" sz="900" kern="0" dirty="0" smtClean="0">
                          <a:solidFill>
                            <a:schemeClr val="tx1"/>
                          </a:solidFill>
                          <a:effectLst/>
                        </a:rPr>
                        <a:t>页</a:t>
                      </a:r>
                      <a:endParaRPr lang="en-US" altLang="zh-CN" sz="900" kern="0" dirty="0" smtClean="0">
                        <a:solidFill>
                          <a:schemeClr val="tx1"/>
                        </a:solidFill>
                        <a:effectLst/>
                      </a:endParaRPr>
                    </a:p>
                    <a:p>
                      <a:pPr algn="ctr">
                        <a:spcAft>
                          <a:spcPts val="0"/>
                        </a:spcAft>
                      </a:pPr>
                      <a:r>
                        <a:rPr lang="zh-CN" sz="900" kern="0" dirty="0" smtClean="0">
                          <a:solidFill>
                            <a:schemeClr val="tx1"/>
                          </a:solidFill>
                          <a:effectLst/>
                        </a:rPr>
                        <a:t>赞助</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zh-CN" sz="900" kern="0" dirty="0">
                          <a:solidFill>
                            <a:schemeClr val="tx1"/>
                          </a:solidFill>
                          <a:effectLst/>
                        </a:rPr>
                        <a:t>会刊中彩色插页广告，</a:t>
                      </a:r>
                      <a:r>
                        <a:rPr lang="en-US" sz="900" kern="0" dirty="0">
                          <a:solidFill>
                            <a:schemeClr val="tx1"/>
                          </a:solidFill>
                          <a:effectLst/>
                        </a:rPr>
                        <a:t>A4</a:t>
                      </a:r>
                      <a:r>
                        <a:rPr lang="zh-CN" sz="900" kern="0" dirty="0">
                          <a:solidFill>
                            <a:schemeClr val="tx1"/>
                          </a:solidFill>
                          <a:effectLst/>
                        </a:rPr>
                        <a:t>幅面彩色铜版纸印刷。</a:t>
                      </a:r>
                      <a:endParaRPr lang="zh-CN" sz="900" kern="100" dirty="0">
                        <a:solidFill>
                          <a:schemeClr val="tx1"/>
                        </a:solidFill>
                        <a:effectLst/>
                      </a:endParaRPr>
                    </a:p>
                    <a:p>
                      <a:pPr algn="l">
                        <a:spcAft>
                          <a:spcPts val="0"/>
                        </a:spcAft>
                      </a:pPr>
                      <a:r>
                        <a:rPr lang="zh-CN" sz="900" kern="0" dirty="0">
                          <a:solidFill>
                            <a:schemeClr val="tx1"/>
                          </a:solidFill>
                          <a:effectLst/>
                        </a:rPr>
                        <a:t>封二</a:t>
                      </a:r>
                      <a:r>
                        <a:rPr lang="en-US" sz="900" kern="0" dirty="0">
                          <a:solidFill>
                            <a:schemeClr val="tx1"/>
                          </a:solidFill>
                          <a:effectLst/>
                        </a:rPr>
                        <a:t>/</a:t>
                      </a:r>
                      <a:r>
                        <a:rPr lang="zh-CN" sz="900" kern="0" dirty="0">
                          <a:solidFill>
                            <a:schemeClr val="tx1"/>
                          </a:solidFill>
                          <a:effectLst/>
                        </a:rPr>
                        <a:t>封底</a:t>
                      </a:r>
                      <a:r>
                        <a:rPr lang="en-US" sz="900" kern="0" dirty="0">
                          <a:solidFill>
                            <a:schemeClr val="tx1"/>
                          </a:solidFill>
                          <a:effectLst/>
                        </a:rPr>
                        <a:t>/</a:t>
                      </a:r>
                      <a:r>
                        <a:rPr lang="zh-CN" sz="900" kern="0" dirty="0">
                          <a:solidFill>
                            <a:schemeClr val="tx1"/>
                          </a:solidFill>
                          <a:effectLst/>
                        </a:rPr>
                        <a:t>扉页：</a:t>
                      </a:r>
                      <a:r>
                        <a:rPr lang="en-US" sz="900" kern="0" dirty="0">
                          <a:solidFill>
                            <a:schemeClr val="tx1"/>
                          </a:solidFill>
                          <a:effectLst/>
                        </a:rPr>
                        <a:t>5000</a:t>
                      </a:r>
                      <a:r>
                        <a:rPr lang="zh-CN" sz="900" kern="0" dirty="0">
                          <a:solidFill>
                            <a:schemeClr val="tx1"/>
                          </a:solidFill>
                          <a:effectLst/>
                        </a:rPr>
                        <a:t>元</a:t>
                      </a:r>
                      <a:r>
                        <a:rPr lang="en-US" sz="900" kern="0" dirty="0">
                          <a:solidFill>
                            <a:schemeClr val="tx1"/>
                          </a:solidFill>
                          <a:effectLst/>
                        </a:rPr>
                        <a:t>  </a:t>
                      </a:r>
                      <a:r>
                        <a:rPr lang="zh-CN" sz="900" kern="0" dirty="0">
                          <a:solidFill>
                            <a:schemeClr val="tx1"/>
                          </a:solidFill>
                          <a:effectLst/>
                        </a:rPr>
                        <a:t>封三：</a:t>
                      </a:r>
                      <a:r>
                        <a:rPr lang="en-US" sz="900" kern="0" dirty="0">
                          <a:solidFill>
                            <a:schemeClr val="tx1"/>
                          </a:solidFill>
                          <a:effectLst/>
                        </a:rPr>
                        <a:t>3000</a:t>
                      </a:r>
                      <a:r>
                        <a:rPr lang="zh-CN" sz="900" kern="0" dirty="0">
                          <a:solidFill>
                            <a:schemeClr val="tx1"/>
                          </a:solidFill>
                          <a:effectLst/>
                        </a:rPr>
                        <a:t>元 内页：</a:t>
                      </a:r>
                      <a:r>
                        <a:rPr lang="en-US" sz="900" kern="0" dirty="0">
                          <a:solidFill>
                            <a:schemeClr val="tx1"/>
                          </a:solidFill>
                          <a:effectLst/>
                        </a:rPr>
                        <a:t>1000</a:t>
                      </a:r>
                      <a:r>
                        <a:rPr lang="zh-CN" sz="900" kern="0" dirty="0">
                          <a:solidFill>
                            <a:schemeClr val="tx1"/>
                          </a:solidFill>
                          <a:effectLst/>
                        </a:rPr>
                        <a:t>元</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sz="900" kern="0" dirty="0">
                          <a:solidFill>
                            <a:schemeClr val="tx1"/>
                          </a:solidFill>
                          <a:effectLst/>
                        </a:rPr>
                        <a:t>不等</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sz="900" kern="0" dirty="0">
                          <a:solidFill>
                            <a:schemeClr val="tx1"/>
                          </a:solidFill>
                          <a:effectLst/>
                        </a:rPr>
                        <a:t>限</a:t>
                      </a:r>
                      <a:r>
                        <a:rPr lang="en-US" sz="900" kern="0" dirty="0">
                          <a:solidFill>
                            <a:schemeClr val="tx1"/>
                          </a:solidFill>
                          <a:effectLst/>
                        </a:rPr>
                        <a:t>20</a:t>
                      </a:r>
                      <a:r>
                        <a:rPr lang="zh-CN" sz="900" kern="0" dirty="0">
                          <a:solidFill>
                            <a:schemeClr val="tx1"/>
                          </a:solidFill>
                          <a:effectLst/>
                        </a:rPr>
                        <a:t>家，内页不分</a:t>
                      </a:r>
                      <a:r>
                        <a:rPr lang="zh-CN" sz="900" kern="0" dirty="0" smtClean="0">
                          <a:solidFill>
                            <a:schemeClr val="tx1"/>
                          </a:solidFill>
                          <a:effectLst/>
                        </a:rPr>
                        <a:t>先后</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r h="152325">
                <a:tc>
                  <a:txBody>
                    <a:bodyPr/>
                    <a:lstStyle/>
                    <a:p>
                      <a:pPr algn="ctr">
                        <a:spcAft>
                          <a:spcPts val="0"/>
                        </a:spcAft>
                      </a:pPr>
                      <a:r>
                        <a:rPr lang="en-US" sz="900" kern="0" dirty="0">
                          <a:solidFill>
                            <a:schemeClr val="tx1"/>
                          </a:solidFill>
                          <a:effectLst/>
                        </a:rPr>
                        <a:t>PPT</a:t>
                      </a:r>
                      <a:r>
                        <a:rPr lang="zh-CN" sz="900" kern="0" dirty="0">
                          <a:solidFill>
                            <a:schemeClr val="tx1"/>
                          </a:solidFill>
                          <a:effectLst/>
                        </a:rPr>
                        <a:t>宣传</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zh-CN" sz="900" kern="0" dirty="0">
                          <a:solidFill>
                            <a:schemeClr val="tx1"/>
                          </a:solidFill>
                          <a:effectLst/>
                        </a:rPr>
                        <a:t>会议现场播放企业宣传</a:t>
                      </a:r>
                      <a:r>
                        <a:rPr lang="en-US" sz="900" kern="0" dirty="0">
                          <a:solidFill>
                            <a:schemeClr val="tx1"/>
                          </a:solidFill>
                          <a:effectLst/>
                        </a:rPr>
                        <a:t>PPT</a:t>
                      </a:r>
                      <a:r>
                        <a:rPr lang="zh-CN" sz="900" kern="0" dirty="0">
                          <a:solidFill>
                            <a:schemeClr val="tx1"/>
                          </a:solidFill>
                          <a:effectLst/>
                        </a:rPr>
                        <a:t>或企业视频（限时三分）</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900" kern="0" dirty="0">
                          <a:solidFill>
                            <a:schemeClr val="tx1"/>
                          </a:solidFill>
                          <a:effectLst/>
                        </a:rPr>
                        <a:t>10000</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sz="900" kern="0">
                          <a:solidFill>
                            <a:schemeClr val="tx1"/>
                          </a:solidFill>
                          <a:effectLst/>
                        </a:rPr>
                        <a:t>限</a:t>
                      </a:r>
                      <a:r>
                        <a:rPr lang="en-US" sz="900" kern="0">
                          <a:solidFill>
                            <a:schemeClr val="tx1"/>
                          </a:solidFill>
                          <a:effectLst/>
                        </a:rPr>
                        <a:t>5</a:t>
                      </a:r>
                      <a:r>
                        <a:rPr lang="zh-CN" sz="900" kern="0">
                          <a:solidFill>
                            <a:schemeClr val="tx1"/>
                          </a:solidFill>
                          <a:effectLst/>
                        </a:rPr>
                        <a:t>家</a:t>
                      </a:r>
                      <a:endParaRPr lang="zh-CN" sz="900" kern="10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2"/>
                  </a:ext>
                </a:extLst>
              </a:tr>
              <a:tr h="152325">
                <a:tc>
                  <a:txBody>
                    <a:bodyPr/>
                    <a:lstStyle/>
                    <a:p>
                      <a:pPr algn="ctr">
                        <a:spcAft>
                          <a:spcPts val="0"/>
                        </a:spcAft>
                      </a:pPr>
                      <a:r>
                        <a:rPr lang="zh-CN" sz="900" kern="0" dirty="0">
                          <a:solidFill>
                            <a:schemeClr val="tx1"/>
                          </a:solidFill>
                          <a:effectLst/>
                        </a:rPr>
                        <a:t>企业发言</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zh-CN" sz="900" kern="0">
                          <a:solidFill>
                            <a:schemeClr val="tx1"/>
                          </a:solidFill>
                          <a:effectLst/>
                        </a:rPr>
                        <a:t>会议过程中企业自我推荐。</a:t>
                      </a:r>
                      <a:endParaRPr lang="zh-CN" sz="900" kern="10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900" kern="0" dirty="0">
                          <a:solidFill>
                            <a:schemeClr val="tx1"/>
                          </a:solidFill>
                          <a:effectLst/>
                        </a:rPr>
                        <a:t>10000</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sz="900" kern="0" dirty="0">
                          <a:solidFill>
                            <a:schemeClr val="tx1"/>
                          </a:solidFill>
                          <a:effectLst/>
                        </a:rPr>
                        <a:t>限</a:t>
                      </a:r>
                      <a:r>
                        <a:rPr lang="en-US" sz="900" kern="0" dirty="0">
                          <a:solidFill>
                            <a:schemeClr val="tx1"/>
                          </a:solidFill>
                          <a:effectLst/>
                        </a:rPr>
                        <a:t>1</a:t>
                      </a:r>
                      <a:r>
                        <a:rPr lang="zh-CN" sz="900" kern="0" dirty="0">
                          <a:solidFill>
                            <a:schemeClr val="tx1"/>
                          </a:solidFill>
                          <a:effectLst/>
                        </a:rPr>
                        <a:t>家</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3"/>
                  </a:ext>
                </a:extLst>
              </a:tr>
              <a:tr h="609297">
                <a:tc>
                  <a:txBody>
                    <a:bodyPr/>
                    <a:lstStyle/>
                    <a:p>
                      <a:pPr algn="ctr">
                        <a:spcAft>
                          <a:spcPts val="0"/>
                        </a:spcAft>
                      </a:pPr>
                      <a:r>
                        <a:rPr lang="zh-CN" sz="900" kern="0" dirty="0">
                          <a:solidFill>
                            <a:schemeClr val="tx1"/>
                          </a:solidFill>
                          <a:effectLst/>
                        </a:rPr>
                        <a:t>茶歇赞助</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900" kern="0" dirty="0">
                          <a:solidFill>
                            <a:schemeClr val="tx1"/>
                          </a:solidFill>
                          <a:effectLst/>
                        </a:rPr>
                        <a:t>1</a:t>
                      </a:r>
                      <a:r>
                        <a:rPr lang="zh-CN" sz="900" kern="0" dirty="0">
                          <a:solidFill>
                            <a:schemeClr val="tx1"/>
                          </a:solidFill>
                          <a:effectLst/>
                        </a:rPr>
                        <a:t>、茶歇场地指示形象广告（冠名）；</a:t>
                      </a:r>
                      <a:endParaRPr lang="zh-CN" sz="900" kern="100" dirty="0">
                        <a:solidFill>
                          <a:schemeClr val="tx1"/>
                        </a:solidFill>
                        <a:effectLst/>
                      </a:endParaRPr>
                    </a:p>
                    <a:p>
                      <a:pPr algn="l">
                        <a:spcAft>
                          <a:spcPts val="0"/>
                        </a:spcAft>
                      </a:pPr>
                      <a:r>
                        <a:rPr lang="en-US" sz="900" kern="0" dirty="0">
                          <a:solidFill>
                            <a:schemeClr val="tx1"/>
                          </a:solidFill>
                          <a:effectLst/>
                        </a:rPr>
                        <a:t>2</a:t>
                      </a:r>
                      <a:r>
                        <a:rPr lang="zh-CN" sz="900" kern="0" dirty="0">
                          <a:solidFill>
                            <a:schemeClr val="tx1"/>
                          </a:solidFill>
                          <a:effectLst/>
                        </a:rPr>
                        <a:t>、场地广告支持及产品展示（资料摆放）；</a:t>
                      </a:r>
                      <a:endParaRPr lang="zh-CN" sz="900" kern="100" dirty="0">
                        <a:solidFill>
                          <a:schemeClr val="tx1"/>
                        </a:solidFill>
                        <a:effectLst/>
                      </a:endParaRPr>
                    </a:p>
                    <a:p>
                      <a:pPr algn="l">
                        <a:spcAft>
                          <a:spcPts val="0"/>
                        </a:spcAft>
                      </a:pPr>
                      <a:r>
                        <a:rPr lang="en-US" sz="900" kern="0" dirty="0">
                          <a:solidFill>
                            <a:schemeClr val="tx1"/>
                          </a:solidFill>
                          <a:effectLst/>
                        </a:rPr>
                        <a:t>3</a:t>
                      </a:r>
                      <a:r>
                        <a:rPr lang="zh-CN" sz="900" kern="0" dirty="0">
                          <a:solidFill>
                            <a:schemeClr val="tx1"/>
                          </a:solidFill>
                          <a:effectLst/>
                        </a:rPr>
                        <a:t>、赠送会刊彩页广告。</a:t>
                      </a:r>
                      <a:endParaRPr lang="zh-CN" sz="900" kern="100" dirty="0">
                        <a:solidFill>
                          <a:schemeClr val="tx1"/>
                        </a:solidFill>
                        <a:effectLst/>
                      </a:endParaRPr>
                    </a:p>
                    <a:p>
                      <a:pPr algn="l">
                        <a:spcAft>
                          <a:spcPts val="0"/>
                        </a:spcAft>
                      </a:pPr>
                      <a:r>
                        <a:rPr lang="en-US" sz="900" kern="0" dirty="0">
                          <a:solidFill>
                            <a:schemeClr val="tx1"/>
                          </a:solidFill>
                          <a:effectLst/>
                        </a:rPr>
                        <a:t>4</a:t>
                      </a:r>
                      <a:r>
                        <a:rPr lang="zh-CN" sz="900" kern="0" dirty="0">
                          <a:solidFill>
                            <a:schemeClr val="tx1"/>
                          </a:solidFill>
                          <a:effectLst/>
                        </a:rPr>
                        <a:t>、产品介绍</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900" kern="0" dirty="0">
                          <a:solidFill>
                            <a:schemeClr val="tx1"/>
                          </a:solidFill>
                          <a:effectLst/>
                        </a:rPr>
                        <a:t>10000</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sz="900" kern="0" dirty="0">
                          <a:solidFill>
                            <a:schemeClr val="tx1"/>
                          </a:solidFill>
                          <a:effectLst/>
                        </a:rPr>
                        <a:t>限</a:t>
                      </a:r>
                      <a:r>
                        <a:rPr lang="en-US" sz="900" kern="0" dirty="0">
                          <a:solidFill>
                            <a:schemeClr val="tx1"/>
                          </a:solidFill>
                          <a:effectLst/>
                        </a:rPr>
                        <a:t>1</a:t>
                      </a:r>
                      <a:r>
                        <a:rPr lang="zh-CN" sz="900" kern="0" dirty="0">
                          <a:solidFill>
                            <a:schemeClr val="tx1"/>
                          </a:solidFill>
                          <a:effectLst/>
                        </a:rPr>
                        <a:t>家</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4"/>
                  </a:ext>
                </a:extLst>
              </a:tr>
              <a:tr h="276041">
                <a:tc>
                  <a:txBody>
                    <a:bodyPr/>
                    <a:lstStyle/>
                    <a:p>
                      <a:pPr algn="ctr">
                        <a:spcAft>
                          <a:spcPts val="0"/>
                        </a:spcAft>
                      </a:pPr>
                      <a:r>
                        <a:rPr lang="zh-CN" sz="900" kern="0" dirty="0" smtClean="0">
                          <a:solidFill>
                            <a:schemeClr val="tx1"/>
                          </a:solidFill>
                          <a:effectLst/>
                        </a:rPr>
                        <a:t>资料</a:t>
                      </a:r>
                      <a:r>
                        <a:rPr lang="zh-CN" altLang="en-US" sz="900" kern="0" dirty="0" smtClean="0">
                          <a:solidFill>
                            <a:schemeClr val="tx1"/>
                          </a:solidFill>
                          <a:effectLst/>
                        </a:rPr>
                        <a:t>袋内页</a:t>
                      </a:r>
                      <a:r>
                        <a:rPr lang="zh-CN" sz="900" kern="0" dirty="0" smtClean="0">
                          <a:solidFill>
                            <a:schemeClr val="tx1"/>
                          </a:solidFill>
                          <a:effectLst/>
                        </a:rPr>
                        <a:t>发放</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zh-CN" sz="900" kern="0" dirty="0">
                          <a:solidFill>
                            <a:schemeClr val="tx1"/>
                          </a:solidFill>
                          <a:effectLst/>
                        </a:rPr>
                        <a:t>企业宣传资料随会议资料袋发放。</a:t>
                      </a:r>
                      <a:endParaRPr lang="zh-CN" sz="900" kern="100" dirty="0">
                        <a:solidFill>
                          <a:schemeClr val="tx1"/>
                        </a:solidFill>
                        <a:effectLst/>
                      </a:endParaRPr>
                    </a:p>
                    <a:p>
                      <a:pPr algn="l">
                        <a:spcAft>
                          <a:spcPts val="0"/>
                        </a:spcAft>
                      </a:pPr>
                      <a:r>
                        <a:rPr lang="zh-CN" sz="900" kern="0" dirty="0">
                          <a:solidFill>
                            <a:schemeClr val="tx1"/>
                          </a:solidFill>
                          <a:effectLst/>
                        </a:rPr>
                        <a:t>每家企业限一份，单份重量不超过</a:t>
                      </a:r>
                      <a:r>
                        <a:rPr lang="en-US" sz="900" kern="0" dirty="0">
                          <a:solidFill>
                            <a:schemeClr val="tx1"/>
                          </a:solidFill>
                          <a:effectLst/>
                        </a:rPr>
                        <a:t>100g</a:t>
                      </a:r>
                      <a:r>
                        <a:rPr lang="zh-CN" sz="900" kern="0" dirty="0">
                          <a:solidFill>
                            <a:schemeClr val="tx1"/>
                          </a:solidFill>
                          <a:effectLst/>
                        </a:rPr>
                        <a:t>。</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900" kern="0">
                          <a:solidFill>
                            <a:schemeClr val="tx1"/>
                          </a:solidFill>
                          <a:effectLst/>
                        </a:rPr>
                        <a:t>8000</a:t>
                      </a:r>
                      <a:endParaRPr lang="zh-CN" sz="900" kern="10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sz="900" kern="0" dirty="0" smtClean="0">
                          <a:solidFill>
                            <a:schemeClr val="tx1"/>
                          </a:solidFill>
                          <a:effectLst/>
                        </a:rPr>
                        <a:t>限</a:t>
                      </a:r>
                      <a:r>
                        <a:rPr lang="en-US" altLang="zh-CN" sz="900" kern="0" dirty="0" smtClean="0">
                          <a:solidFill>
                            <a:schemeClr val="tx1"/>
                          </a:solidFill>
                          <a:effectLst/>
                        </a:rPr>
                        <a:t>3</a:t>
                      </a:r>
                      <a:r>
                        <a:rPr lang="zh-CN" sz="900" kern="0" dirty="0" smtClean="0">
                          <a:solidFill>
                            <a:schemeClr val="tx1"/>
                          </a:solidFill>
                          <a:effectLst/>
                        </a:rPr>
                        <a:t>家</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5"/>
                  </a:ext>
                </a:extLst>
              </a:tr>
              <a:tr h="164742">
                <a:tc>
                  <a:txBody>
                    <a:bodyPr/>
                    <a:lstStyle/>
                    <a:p>
                      <a:pPr algn="ctr">
                        <a:spcAft>
                          <a:spcPts val="0"/>
                        </a:spcAft>
                      </a:pPr>
                      <a:r>
                        <a:rPr lang="zh-CN" sz="900" kern="0" dirty="0">
                          <a:solidFill>
                            <a:schemeClr val="tx1"/>
                          </a:solidFill>
                          <a:effectLst/>
                        </a:rPr>
                        <a:t>温馨提示</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spcAft>
                          <a:spcPts val="0"/>
                        </a:spcAft>
                      </a:pPr>
                      <a:r>
                        <a:rPr lang="zh-CN" sz="900" kern="0" dirty="0">
                          <a:solidFill>
                            <a:schemeClr val="tx1"/>
                          </a:solidFill>
                          <a:effectLst/>
                        </a:rPr>
                        <a:t>以上合作方案需要在</a:t>
                      </a:r>
                      <a:r>
                        <a:rPr lang="en-US" sz="900" kern="0" dirty="0">
                          <a:solidFill>
                            <a:schemeClr val="tx1"/>
                          </a:solidFill>
                          <a:effectLst/>
                        </a:rPr>
                        <a:t>10</a:t>
                      </a:r>
                      <a:r>
                        <a:rPr lang="zh-CN" sz="900" kern="0" dirty="0">
                          <a:solidFill>
                            <a:schemeClr val="tx1"/>
                          </a:solidFill>
                          <a:effectLst/>
                        </a:rPr>
                        <a:t>月</a:t>
                      </a:r>
                      <a:r>
                        <a:rPr lang="en-US" sz="900" kern="0" dirty="0">
                          <a:solidFill>
                            <a:schemeClr val="tx1"/>
                          </a:solidFill>
                          <a:effectLst/>
                        </a:rPr>
                        <a:t>30</a:t>
                      </a:r>
                      <a:r>
                        <a:rPr lang="zh-CN" sz="900" kern="0" dirty="0">
                          <a:solidFill>
                            <a:schemeClr val="tx1"/>
                          </a:solidFill>
                          <a:effectLst/>
                        </a:rPr>
                        <a:t>日之前确定，以便我方进行相关设计制作</a:t>
                      </a:r>
                      <a:endParaRPr lang="zh-CN" sz="900" kern="100" dirty="0">
                        <a:solidFill>
                          <a:schemeClr val="tx1"/>
                        </a:solidFill>
                        <a:effectLst/>
                        <a:latin typeface="Times New Roman" panose="02020603050405020304" pitchFamily="18" charset="0"/>
                        <a:ea typeface="宋体" panose="02010600030101010101" pitchFamily="2" charset="-122"/>
                      </a:endParaRPr>
                    </a:p>
                  </a:txBody>
                  <a:tcPr marL="41061" marR="410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16"/>
                  </a:ext>
                </a:extLst>
              </a:tr>
            </a:tbl>
          </a:graphicData>
        </a:graphic>
      </p:graphicFrame>
    </p:spTree>
    <p:extLst>
      <p:ext uri="{BB962C8B-B14F-4D97-AF65-F5344CB8AC3E}">
        <p14:creationId xmlns:p14="http://schemas.microsoft.com/office/powerpoint/2010/main" val="165744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5E816A88-CE43-4306-B984-30ED1325AA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95379"/>
            <a:ext cx="7725029" cy="11020629"/>
          </a:xfrm>
          <a:prstGeom prst="rect">
            <a:avLst/>
          </a:prstGeom>
        </p:spPr>
      </p:pic>
      <p:sp>
        <p:nvSpPr>
          <p:cNvPr id="10" name="文本框 9">
            <a:extLst>
              <a:ext uri="{FF2B5EF4-FFF2-40B4-BE49-F238E27FC236}">
                <a16:creationId xmlns="" xmlns:a16="http://schemas.microsoft.com/office/drawing/2014/main" id="{897F0A97-113A-4C29-BCF7-E1DA6ADF18CB}"/>
              </a:ext>
            </a:extLst>
          </p:cNvPr>
          <p:cNvSpPr txBox="1"/>
          <p:nvPr/>
        </p:nvSpPr>
        <p:spPr>
          <a:xfrm>
            <a:off x="4116076" y="1592590"/>
            <a:ext cx="1538883" cy="400110"/>
          </a:xfrm>
          <a:prstGeom prst="rect">
            <a:avLst/>
          </a:prstGeom>
          <a:noFill/>
        </p:spPr>
        <p:txBody>
          <a:bodyPr wrap="none" lIns="0" rIns="0" rtlCol="0">
            <a:spAutoFit/>
          </a:bodyPr>
          <a:lstStyle/>
          <a:p>
            <a:r>
              <a:rPr lang="zh-CN" altLang="en-US" sz="2000" b="1" dirty="0">
                <a:solidFill>
                  <a:srgbClr val="FF6A00"/>
                </a:solidFill>
                <a:latin typeface="微软雅黑" panose="020B0503020204020204" pitchFamily="34" charset="-122"/>
                <a:ea typeface="微软雅黑" panose="020B0503020204020204" pitchFamily="34" charset="-122"/>
              </a:rPr>
              <a:t>椅背广告赞助</a:t>
            </a:r>
          </a:p>
        </p:txBody>
      </p:sp>
      <p:sp>
        <p:nvSpPr>
          <p:cNvPr id="11" name="矩形 10">
            <a:extLst>
              <a:ext uri="{FF2B5EF4-FFF2-40B4-BE49-F238E27FC236}">
                <a16:creationId xmlns="" xmlns:a16="http://schemas.microsoft.com/office/drawing/2014/main" id="{A9D28885-9E0A-478B-A810-DC474174AA31}"/>
              </a:ext>
            </a:extLst>
          </p:cNvPr>
          <p:cNvSpPr/>
          <p:nvPr/>
        </p:nvSpPr>
        <p:spPr>
          <a:xfrm>
            <a:off x="3862515" y="2255395"/>
            <a:ext cx="3070218" cy="1061829"/>
          </a:xfrm>
          <a:prstGeom prst="rect">
            <a:avLst/>
          </a:prstGeom>
          <a:noFill/>
        </p:spPr>
        <p:txBody>
          <a:bodyPr wrap="square" lIns="0" rIns="0" rtlCol="0">
            <a:spAutoFit/>
          </a:bodyPr>
          <a:lstStyle/>
          <a:p>
            <a:pPr fontAlgn="ctr">
              <a:lnSpc>
                <a:spcPct val="150000"/>
              </a:lnSpc>
            </a:pPr>
            <a:r>
              <a:rPr lang="zh-CN" altLang="en-US" sz="1400" dirty="0">
                <a:latin typeface="微软雅黑" panose="020B0503020204020204" pitchFamily="34" charset="-122"/>
                <a:ea typeface="微软雅黑" panose="020B0503020204020204" pitchFamily="34" charset="-122"/>
              </a:rPr>
              <a:t>是指会场座椅背面上的广告，具有大范围覆盖、强制性接触、强烈的视觉色彩冲击的特点。</a:t>
            </a:r>
            <a:endParaRPr lang="en-US" altLang="zh-CN" sz="1400" dirty="0">
              <a:latin typeface="微软雅黑" panose="020B0503020204020204" pitchFamily="34" charset="-122"/>
              <a:ea typeface="微软雅黑" panose="020B0503020204020204" pitchFamily="34" charset="-122"/>
            </a:endParaRPr>
          </a:p>
        </p:txBody>
      </p:sp>
      <p:sp>
        <p:nvSpPr>
          <p:cNvPr id="12" name="箭头: V 形 4">
            <a:extLst>
              <a:ext uri="{FF2B5EF4-FFF2-40B4-BE49-F238E27FC236}">
                <a16:creationId xmlns="" xmlns:a16="http://schemas.microsoft.com/office/drawing/2014/main" id="{4CE48A28-4F8D-4B8F-ABB0-1DF9923AB1CD}"/>
              </a:ext>
            </a:extLst>
          </p:cNvPr>
          <p:cNvSpPr/>
          <p:nvPr/>
        </p:nvSpPr>
        <p:spPr>
          <a:xfrm>
            <a:off x="3862515" y="1688860"/>
            <a:ext cx="166255" cy="207571"/>
          </a:xfrm>
          <a:prstGeom prst="chevron">
            <a:avLst/>
          </a:prstGeom>
          <a:solidFill>
            <a:srgbClr val="EB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文本框 12">
            <a:extLst>
              <a:ext uri="{FF2B5EF4-FFF2-40B4-BE49-F238E27FC236}">
                <a16:creationId xmlns="" xmlns:a16="http://schemas.microsoft.com/office/drawing/2014/main" id="{F4ECC9A9-BFA6-45E7-A5AA-9AC15A24C80E}"/>
              </a:ext>
            </a:extLst>
          </p:cNvPr>
          <p:cNvSpPr txBox="1"/>
          <p:nvPr/>
        </p:nvSpPr>
        <p:spPr>
          <a:xfrm>
            <a:off x="1709627" y="3641702"/>
            <a:ext cx="2401731" cy="400110"/>
          </a:xfrm>
          <a:prstGeom prst="rect">
            <a:avLst/>
          </a:prstGeom>
          <a:noFill/>
        </p:spPr>
        <p:txBody>
          <a:bodyPr wrap="square" lIns="0" rIns="0" rtlCol="0">
            <a:spAutoFit/>
          </a:bodyPr>
          <a:lstStyle/>
          <a:p>
            <a:r>
              <a:rPr lang="zh-CN" altLang="en-US" sz="2000" b="1" dirty="0">
                <a:solidFill>
                  <a:srgbClr val="FF6A00"/>
                </a:solidFill>
                <a:latin typeface="微软雅黑" panose="020B0503020204020204" pitchFamily="34" charset="-122"/>
                <a:ea typeface="微软雅黑" panose="020B0503020204020204" pitchFamily="34" charset="-122"/>
              </a:rPr>
              <a:t>胸牌</a:t>
            </a:r>
            <a:r>
              <a:rPr lang="en-US" altLang="zh-CN" sz="2000" b="1" dirty="0">
                <a:solidFill>
                  <a:srgbClr val="FF6A00"/>
                </a:solidFill>
                <a:latin typeface="微软雅黑" panose="020B0503020204020204" pitchFamily="34" charset="-122"/>
                <a:ea typeface="微软雅黑" panose="020B0503020204020204" pitchFamily="34" charset="-122"/>
              </a:rPr>
              <a:t>/</a:t>
            </a:r>
            <a:r>
              <a:rPr lang="zh-CN" altLang="en-US" sz="2000" b="1" dirty="0">
                <a:solidFill>
                  <a:srgbClr val="FF6A00"/>
                </a:solidFill>
                <a:latin typeface="微软雅黑" panose="020B0503020204020204" pitchFamily="34" charset="-122"/>
                <a:ea typeface="微软雅黑" panose="020B0503020204020204" pitchFamily="34" charset="-122"/>
              </a:rPr>
              <a:t>挂绳赞助商</a:t>
            </a:r>
          </a:p>
        </p:txBody>
      </p:sp>
      <p:sp>
        <p:nvSpPr>
          <p:cNvPr id="14" name="矩形 13">
            <a:extLst>
              <a:ext uri="{FF2B5EF4-FFF2-40B4-BE49-F238E27FC236}">
                <a16:creationId xmlns="" xmlns:a16="http://schemas.microsoft.com/office/drawing/2014/main" id="{72547CFB-8F9F-40E8-85EC-DF29CDD06900}"/>
              </a:ext>
            </a:extLst>
          </p:cNvPr>
          <p:cNvSpPr/>
          <p:nvPr/>
        </p:nvSpPr>
        <p:spPr>
          <a:xfrm>
            <a:off x="711830" y="4344850"/>
            <a:ext cx="3089738" cy="1061829"/>
          </a:xfrm>
          <a:prstGeom prst="rect">
            <a:avLst/>
          </a:prstGeom>
          <a:noFill/>
        </p:spPr>
        <p:txBody>
          <a:bodyPr wrap="square" lIns="0" rIns="0" rtlCol="0">
            <a:spAutoFit/>
          </a:bodyPr>
          <a:lstStyle/>
          <a:p>
            <a:pPr fontAlgn="ctr">
              <a:lnSpc>
                <a:spcPct val="150000"/>
              </a:lnSpc>
            </a:pPr>
            <a:r>
              <a:rPr lang="zh-CN" altLang="en-US" sz="1400" dirty="0">
                <a:latin typeface="微软雅黑" panose="020B0503020204020204" pitchFamily="34" charset="-122"/>
                <a:ea typeface="微软雅黑" panose="020B0503020204020204" pitchFamily="34" charset="-122"/>
              </a:rPr>
              <a:t>参会嘉宾胸牌</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挂绳独家印制企业</a:t>
            </a:r>
            <a:r>
              <a:rPr lang="en-US" altLang="zh-CN" sz="1400" dirty="0">
                <a:latin typeface="微软雅黑" panose="020B0503020204020204" pitchFamily="34" charset="-122"/>
                <a:ea typeface="微软雅黑" panose="020B0503020204020204" pitchFamily="34" charset="-122"/>
              </a:rPr>
              <a:t>LOGO</a:t>
            </a:r>
            <a:r>
              <a:rPr lang="zh-CN" altLang="en-US" sz="1400" dirty="0">
                <a:latin typeface="微软雅黑" panose="020B0503020204020204" pitchFamily="34" charset="-122"/>
                <a:ea typeface="微软雅黑" panose="020B0503020204020204" pitchFamily="34" charset="-122"/>
              </a:rPr>
              <a:t>，具有大范围覆盖、强制性接触、强烈的视觉色彩冲击的特点。</a:t>
            </a:r>
            <a:endParaRPr lang="en-US" altLang="zh-CN" sz="1400" dirty="0">
              <a:latin typeface="微软雅黑" panose="020B0503020204020204" pitchFamily="34" charset="-122"/>
              <a:ea typeface="微软雅黑" panose="020B0503020204020204" pitchFamily="34" charset="-122"/>
            </a:endParaRPr>
          </a:p>
        </p:txBody>
      </p:sp>
      <p:sp>
        <p:nvSpPr>
          <p:cNvPr id="15" name="箭头: V 形 11">
            <a:extLst>
              <a:ext uri="{FF2B5EF4-FFF2-40B4-BE49-F238E27FC236}">
                <a16:creationId xmlns="" xmlns:a16="http://schemas.microsoft.com/office/drawing/2014/main" id="{30134E9A-3FAF-41B3-8D4D-976D505FCA55}"/>
              </a:ext>
            </a:extLst>
          </p:cNvPr>
          <p:cNvSpPr/>
          <p:nvPr/>
        </p:nvSpPr>
        <p:spPr>
          <a:xfrm rot="10800000">
            <a:off x="3635313" y="3737971"/>
            <a:ext cx="166255" cy="207571"/>
          </a:xfrm>
          <a:prstGeom prst="chevron">
            <a:avLst/>
          </a:prstGeom>
          <a:solidFill>
            <a:srgbClr val="EB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文本框 15">
            <a:extLst>
              <a:ext uri="{FF2B5EF4-FFF2-40B4-BE49-F238E27FC236}">
                <a16:creationId xmlns="" xmlns:a16="http://schemas.microsoft.com/office/drawing/2014/main" id="{9361CACC-6263-4772-89CA-E8C41B9496E8}"/>
              </a:ext>
            </a:extLst>
          </p:cNvPr>
          <p:cNvSpPr txBox="1"/>
          <p:nvPr/>
        </p:nvSpPr>
        <p:spPr>
          <a:xfrm>
            <a:off x="4111358" y="5808958"/>
            <a:ext cx="1025922" cy="400110"/>
          </a:xfrm>
          <a:prstGeom prst="rect">
            <a:avLst/>
          </a:prstGeom>
          <a:noFill/>
        </p:spPr>
        <p:txBody>
          <a:bodyPr wrap="none" lIns="0" rIns="0" rtlCol="0">
            <a:spAutoFit/>
          </a:bodyPr>
          <a:lstStyle/>
          <a:p>
            <a:r>
              <a:rPr lang="zh-CN" altLang="en-US" sz="2000" b="1" dirty="0">
                <a:solidFill>
                  <a:srgbClr val="FF6A00"/>
                </a:solidFill>
                <a:latin typeface="微软雅黑" panose="020B0503020204020204" pitchFamily="34" charset="-122"/>
                <a:ea typeface="微软雅黑" panose="020B0503020204020204" pitchFamily="34" charset="-122"/>
              </a:rPr>
              <a:t>展台赞助</a:t>
            </a:r>
          </a:p>
        </p:txBody>
      </p:sp>
      <p:sp>
        <p:nvSpPr>
          <p:cNvPr id="17" name="矩形 16">
            <a:extLst>
              <a:ext uri="{FF2B5EF4-FFF2-40B4-BE49-F238E27FC236}">
                <a16:creationId xmlns="" xmlns:a16="http://schemas.microsoft.com/office/drawing/2014/main" id="{05E1406E-44F7-4654-B39D-0C486C203E88}"/>
              </a:ext>
            </a:extLst>
          </p:cNvPr>
          <p:cNvSpPr/>
          <p:nvPr/>
        </p:nvSpPr>
        <p:spPr>
          <a:xfrm>
            <a:off x="3894511" y="6529331"/>
            <a:ext cx="3070218" cy="738664"/>
          </a:xfrm>
          <a:prstGeom prst="rect">
            <a:avLst/>
          </a:prstGeom>
          <a:noFill/>
        </p:spPr>
        <p:txBody>
          <a:bodyPr wrap="square" lIns="0" rIns="0" rtlCol="0">
            <a:spAutoFit/>
          </a:bodyPr>
          <a:lstStyle/>
          <a:p>
            <a:pPr fontAlgn="ctr">
              <a:lnSpc>
                <a:spcPct val="150000"/>
              </a:lnSpc>
            </a:pPr>
            <a:r>
              <a:rPr lang="zh-CN" altLang="en-US" sz="1400" dirty="0">
                <a:latin typeface="微软雅黑" panose="020B0503020204020204" pitchFamily="34" charset="-122"/>
                <a:ea typeface="微软雅黑" panose="020B0503020204020204" pitchFamily="34" charset="-122"/>
              </a:rPr>
              <a:t>组办方为企业提供相关区域设置专属展区，是企业宣传的绝佳之选。</a:t>
            </a:r>
            <a:endParaRPr lang="en-US" altLang="zh-CN" sz="1400" dirty="0">
              <a:latin typeface="微软雅黑" panose="020B0503020204020204" pitchFamily="34" charset="-122"/>
              <a:ea typeface="微软雅黑" panose="020B0503020204020204" pitchFamily="34" charset="-122"/>
            </a:endParaRPr>
          </a:p>
        </p:txBody>
      </p:sp>
      <p:sp>
        <p:nvSpPr>
          <p:cNvPr id="18" name="箭头: V 形 17">
            <a:extLst>
              <a:ext uri="{FF2B5EF4-FFF2-40B4-BE49-F238E27FC236}">
                <a16:creationId xmlns="" xmlns:a16="http://schemas.microsoft.com/office/drawing/2014/main" id="{A3D1CF45-68D5-4E16-8E87-0B8379974496}"/>
              </a:ext>
            </a:extLst>
          </p:cNvPr>
          <p:cNvSpPr/>
          <p:nvPr/>
        </p:nvSpPr>
        <p:spPr>
          <a:xfrm>
            <a:off x="3838032" y="5904872"/>
            <a:ext cx="166255" cy="207571"/>
          </a:xfrm>
          <a:prstGeom prst="chevron">
            <a:avLst/>
          </a:prstGeom>
          <a:solidFill>
            <a:srgbClr val="EB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文本框 18">
            <a:extLst>
              <a:ext uri="{FF2B5EF4-FFF2-40B4-BE49-F238E27FC236}">
                <a16:creationId xmlns="" xmlns:a16="http://schemas.microsoft.com/office/drawing/2014/main" id="{F324DA60-348A-425C-9DA5-981BAAB05A08}"/>
              </a:ext>
            </a:extLst>
          </p:cNvPr>
          <p:cNvSpPr txBox="1"/>
          <p:nvPr/>
        </p:nvSpPr>
        <p:spPr>
          <a:xfrm>
            <a:off x="1154742" y="8012205"/>
            <a:ext cx="3511500" cy="400110"/>
          </a:xfrm>
          <a:prstGeom prst="rect">
            <a:avLst/>
          </a:prstGeom>
          <a:noFill/>
        </p:spPr>
        <p:txBody>
          <a:bodyPr wrap="square" lIns="0" rIns="0" rtlCol="0">
            <a:spAutoFit/>
          </a:bodyPr>
          <a:lstStyle/>
          <a:p>
            <a:r>
              <a:rPr lang="zh-CN" altLang="en-US" sz="2000" b="1" dirty="0">
                <a:solidFill>
                  <a:srgbClr val="FF6A00"/>
                </a:solidFill>
                <a:latin typeface="微软雅黑" panose="020B0503020204020204" pitchFamily="34" charset="-122"/>
                <a:ea typeface="微软雅黑" panose="020B0503020204020204" pitchFamily="34" charset="-122"/>
              </a:rPr>
              <a:t>礼品</a:t>
            </a:r>
            <a:r>
              <a:rPr lang="en-US" altLang="zh-CN" sz="2000" b="1" dirty="0">
                <a:solidFill>
                  <a:srgbClr val="FF6A00"/>
                </a:solidFill>
                <a:latin typeface="微软雅黑" panose="020B0503020204020204" pitchFamily="34" charset="-122"/>
                <a:ea typeface="微软雅黑" panose="020B0503020204020204" pitchFamily="34" charset="-122"/>
              </a:rPr>
              <a:t>/</a:t>
            </a:r>
            <a:r>
              <a:rPr lang="zh-CN" altLang="en-US" sz="2000" b="1" dirty="0">
                <a:solidFill>
                  <a:srgbClr val="FF6A00"/>
                </a:solidFill>
                <a:latin typeface="微软雅黑" panose="020B0503020204020204" pitchFamily="34" charset="-122"/>
                <a:ea typeface="微软雅黑" panose="020B0503020204020204" pitchFamily="34" charset="-122"/>
              </a:rPr>
              <a:t>插袋资料赞助商</a:t>
            </a:r>
          </a:p>
        </p:txBody>
      </p:sp>
      <p:sp>
        <p:nvSpPr>
          <p:cNvPr id="20" name="矩形 19">
            <a:extLst>
              <a:ext uri="{FF2B5EF4-FFF2-40B4-BE49-F238E27FC236}">
                <a16:creationId xmlns="" xmlns:a16="http://schemas.microsoft.com/office/drawing/2014/main" id="{484A13F7-BE68-41B5-BB4F-EC57FDDD67F0}"/>
              </a:ext>
            </a:extLst>
          </p:cNvPr>
          <p:cNvSpPr/>
          <p:nvPr/>
        </p:nvSpPr>
        <p:spPr>
          <a:xfrm>
            <a:off x="578004" y="8901507"/>
            <a:ext cx="3089738" cy="1384995"/>
          </a:xfrm>
          <a:prstGeom prst="rect">
            <a:avLst/>
          </a:prstGeom>
          <a:noFill/>
        </p:spPr>
        <p:txBody>
          <a:bodyPr wrap="square" lIns="0" rIns="0" rtlCol="0">
            <a:spAutoFit/>
          </a:bodyPr>
          <a:lstStyle/>
          <a:p>
            <a:pPr fontAlgn="ctr">
              <a:lnSpc>
                <a:spcPct val="150000"/>
              </a:lnSpc>
            </a:pPr>
            <a:r>
              <a:rPr lang="zh-CN" altLang="en-US" sz="1400" dirty="0">
                <a:latin typeface="微软雅黑" panose="020B0503020204020204" pitchFamily="34" charset="-122"/>
                <a:ea typeface="微软雅黑" panose="020B0503020204020204" pitchFamily="34" charset="-122"/>
              </a:rPr>
              <a:t>大会资料袋中放入企业宣传册</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参会嘉宾人手一份并会长期保留。具有大范围覆盖、强制性接触的特点。</a:t>
            </a:r>
            <a:endParaRPr lang="en-US" altLang="zh-CN" sz="1400" dirty="0">
              <a:latin typeface="微软雅黑" panose="020B0503020204020204" pitchFamily="34" charset="-122"/>
              <a:ea typeface="微软雅黑" panose="020B0503020204020204" pitchFamily="34" charset="-122"/>
            </a:endParaRPr>
          </a:p>
          <a:p>
            <a:pPr fontAlgn="ctr">
              <a:lnSpc>
                <a:spcPct val="150000"/>
              </a:lnSpc>
            </a:pPr>
            <a:endParaRPr lang="en-US" altLang="zh-CN" sz="1400" dirty="0">
              <a:latin typeface="微软雅黑" panose="020B0503020204020204" pitchFamily="34" charset="-122"/>
              <a:ea typeface="微软雅黑" panose="020B0503020204020204" pitchFamily="34" charset="-122"/>
            </a:endParaRPr>
          </a:p>
        </p:txBody>
      </p:sp>
      <p:sp>
        <p:nvSpPr>
          <p:cNvPr id="21" name="箭头: V 形 20">
            <a:extLst>
              <a:ext uri="{FF2B5EF4-FFF2-40B4-BE49-F238E27FC236}">
                <a16:creationId xmlns="" xmlns:a16="http://schemas.microsoft.com/office/drawing/2014/main" id="{3E592D65-B4A1-43FE-B176-5EA5FFBB726B}"/>
              </a:ext>
            </a:extLst>
          </p:cNvPr>
          <p:cNvSpPr/>
          <p:nvPr/>
        </p:nvSpPr>
        <p:spPr>
          <a:xfrm rot="10800000">
            <a:off x="3618546" y="8097037"/>
            <a:ext cx="166255" cy="207571"/>
          </a:xfrm>
          <a:prstGeom prst="chevron">
            <a:avLst/>
          </a:prstGeom>
          <a:solidFill>
            <a:srgbClr val="EB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文本框 21">
            <a:extLst>
              <a:ext uri="{FF2B5EF4-FFF2-40B4-BE49-F238E27FC236}">
                <a16:creationId xmlns="" xmlns:a16="http://schemas.microsoft.com/office/drawing/2014/main" id="{8BC5A816-A07A-43EE-A3FF-B0EF3463CE20}"/>
              </a:ext>
            </a:extLst>
          </p:cNvPr>
          <p:cNvSpPr txBox="1"/>
          <p:nvPr/>
        </p:nvSpPr>
        <p:spPr>
          <a:xfrm>
            <a:off x="3868407" y="2007888"/>
            <a:ext cx="2401731" cy="369332"/>
          </a:xfrm>
          <a:prstGeom prst="rect">
            <a:avLst/>
          </a:prstGeom>
          <a:noFill/>
        </p:spPr>
        <p:txBody>
          <a:bodyPr wrap="square" lIns="0" rIns="0" rtlCol="0">
            <a:spAutoFit/>
          </a:bodyPr>
          <a:lstStyle/>
          <a:p>
            <a:pPr>
              <a:lnSpc>
                <a:spcPct val="150000"/>
              </a:lnSpc>
            </a:pPr>
            <a:r>
              <a:rPr lang="zh-CN" altLang="zh-CN" sz="1200" b="1" dirty="0">
                <a:solidFill>
                  <a:schemeClr val="tx2"/>
                </a:solidFill>
                <a:latin typeface="微软雅黑" panose="020B0503020204020204" pitchFamily="34" charset="-122"/>
                <a:ea typeface="微软雅黑" panose="020B0503020204020204" pitchFamily="34" charset="-122"/>
              </a:rPr>
              <a:t>赞助名额：</a:t>
            </a:r>
            <a:r>
              <a:rPr lang="zh-CN" altLang="en-US" sz="1200" b="1" dirty="0">
                <a:solidFill>
                  <a:schemeClr val="tx2"/>
                </a:solidFill>
                <a:latin typeface="微软雅黑" panose="020B0503020204020204" pitchFamily="34" charset="-122"/>
                <a:ea typeface="微软雅黑" panose="020B0503020204020204" pitchFamily="34" charset="-122"/>
              </a:rPr>
              <a:t>独家</a:t>
            </a:r>
            <a:endParaRPr lang="en-US" altLang="zh-CN" sz="1200" b="1" dirty="0">
              <a:solidFill>
                <a:schemeClr val="tx2"/>
              </a:solidFill>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 xmlns:a16="http://schemas.microsoft.com/office/drawing/2014/main" id="{FAC22B1C-EF92-4B1A-AEF2-043B915325D4}"/>
              </a:ext>
            </a:extLst>
          </p:cNvPr>
          <p:cNvSpPr txBox="1"/>
          <p:nvPr/>
        </p:nvSpPr>
        <p:spPr>
          <a:xfrm>
            <a:off x="1233581" y="4047201"/>
            <a:ext cx="2401731" cy="369332"/>
          </a:xfrm>
          <a:prstGeom prst="rect">
            <a:avLst/>
          </a:prstGeom>
          <a:noFill/>
        </p:spPr>
        <p:txBody>
          <a:bodyPr wrap="square" lIns="0" rIns="0" rtlCol="0">
            <a:spAutoFit/>
          </a:bodyPr>
          <a:lstStyle/>
          <a:p>
            <a:pPr algn="r">
              <a:lnSpc>
                <a:spcPct val="150000"/>
              </a:lnSpc>
            </a:pPr>
            <a:r>
              <a:rPr lang="zh-CN" altLang="zh-CN" sz="1200" b="1" dirty="0">
                <a:solidFill>
                  <a:schemeClr val="tx2"/>
                </a:solidFill>
                <a:latin typeface="微软雅黑" panose="020B0503020204020204" pitchFamily="34" charset="-122"/>
                <a:ea typeface="微软雅黑" panose="020B0503020204020204" pitchFamily="34" charset="-122"/>
              </a:rPr>
              <a:t>赞助名额：</a:t>
            </a:r>
            <a:r>
              <a:rPr lang="zh-CN" altLang="en-US" sz="1200" b="1" dirty="0">
                <a:solidFill>
                  <a:schemeClr val="tx2"/>
                </a:solidFill>
                <a:latin typeface="微软雅黑" panose="020B0503020204020204" pitchFamily="34" charset="-122"/>
                <a:ea typeface="微软雅黑" panose="020B0503020204020204" pitchFamily="34" charset="-122"/>
              </a:rPr>
              <a:t>独家</a:t>
            </a:r>
            <a:endParaRPr lang="en-US" altLang="zh-CN" sz="1200" b="1" dirty="0">
              <a:solidFill>
                <a:schemeClr val="tx2"/>
              </a:solidFill>
              <a:latin typeface="微软雅黑" panose="020B0503020204020204" pitchFamily="34" charset="-122"/>
              <a:ea typeface="微软雅黑" panose="020B0503020204020204" pitchFamily="34" charset="-122"/>
            </a:endParaRPr>
          </a:p>
        </p:txBody>
      </p:sp>
      <p:sp>
        <p:nvSpPr>
          <p:cNvPr id="24" name="文本框 23">
            <a:extLst>
              <a:ext uri="{FF2B5EF4-FFF2-40B4-BE49-F238E27FC236}">
                <a16:creationId xmlns="" xmlns:a16="http://schemas.microsoft.com/office/drawing/2014/main" id="{E6F60C08-45E4-4194-84A7-07FDFF6AEFA1}"/>
              </a:ext>
            </a:extLst>
          </p:cNvPr>
          <p:cNvSpPr txBox="1"/>
          <p:nvPr/>
        </p:nvSpPr>
        <p:spPr>
          <a:xfrm>
            <a:off x="3894511" y="6209068"/>
            <a:ext cx="2401731" cy="369332"/>
          </a:xfrm>
          <a:prstGeom prst="rect">
            <a:avLst/>
          </a:prstGeom>
          <a:noFill/>
        </p:spPr>
        <p:txBody>
          <a:bodyPr wrap="square" lIns="0" rIns="0" rtlCol="0">
            <a:spAutoFit/>
          </a:bodyPr>
          <a:lstStyle/>
          <a:p>
            <a:pPr>
              <a:lnSpc>
                <a:spcPct val="150000"/>
              </a:lnSpc>
            </a:pPr>
            <a:r>
              <a:rPr lang="zh-CN" altLang="zh-CN" sz="1200" b="1" dirty="0">
                <a:solidFill>
                  <a:schemeClr val="tx2"/>
                </a:solidFill>
                <a:latin typeface="微软雅黑" panose="020B0503020204020204" pitchFamily="34" charset="-122"/>
                <a:ea typeface="微软雅黑" panose="020B0503020204020204" pitchFamily="34" charset="-122"/>
              </a:rPr>
              <a:t>赞助名额：</a:t>
            </a:r>
            <a:r>
              <a:rPr lang="zh-CN" altLang="en-US" sz="1200" b="1" dirty="0">
                <a:solidFill>
                  <a:schemeClr val="tx2"/>
                </a:solidFill>
                <a:latin typeface="微软雅黑" panose="020B0503020204020204" pitchFamily="34" charset="-122"/>
                <a:ea typeface="微软雅黑" panose="020B0503020204020204" pitchFamily="34" charset="-122"/>
              </a:rPr>
              <a:t>不限</a:t>
            </a:r>
            <a:endParaRPr lang="en-US" altLang="zh-CN" sz="1200" b="1" dirty="0">
              <a:solidFill>
                <a:schemeClr val="tx2"/>
              </a:solidFill>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 xmlns:a16="http://schemas.microsoft.com/office/drawing/2014/main" id="{3B18D446-8DBF-4A0A-A354-9CEFFD1EEC25}"/>
              </a:ext>
            </a:extLst>
          </p:cNvPr>
          <p:cNvSpPr txBox="1"/>
          <p:nvPr/>
        </p:nvSpPr>
        <p:spPr>
          <a:xfrm>
            <a:off x="1216815" y="8497147"/>
            <a:ext cx="2401731" cy="369332"/>
          </a:xfrm>
          <a:prstGeom prst="rect">
            <a:avLst/>
          </a:prstGeom>
          <a:noFill/>
        </p:spPr>
        <p:txBody>
          <a:bodyPr wrap="square" lIns="0" rIns="0" rtlCol="0">
            <a:spAutoFit/>
          </a:bodyPr>
          <a:lstStyle/>
          <a:p>
            <a:pPr algn="r">
              <a:lnSpc>
                <a:spcPct val="150000"/>
              </a:lnSpc>
            </a:pPr>
            <a:r>
              <a:rPr lang="zh-CN" altLang="zh-CN" sz="1200" b="1" dirty="0">
                <a:solidFill>
                  <a:schemeClr val="tx2"/>
                </a:solidFill>
                <a:latin typeface="微软雅黑" panose="020B0503020204020204" pitchFamily="34" charset="-122"/>
                <a:ea typeface="微软雅黑" panose="020B0503020204020204" pitchFamily="34" charset="-122"/>
              </a:rPr>
              <a:t>赞助名额：</a:t>
            </a:r>
            <a:r>
              <a:rPr lang="zh-CN" altLang="en-US" sz="1200" b="1" dirty="0">
                <a:solidFill>
                  <a:schemeClr val="tx2"/>
                </a:solidFill>
                <a:latin typeface="微软雅黑" panose="020B0503020204020204" pitchFamily="34" charset="-122"/>
                <a:ea typeface="微软雅黑" panose="020B0503020204020204" pitchFamily="34" charset="-122"/>
              </a:rPr>
              <a:t>限 </a:t>
            </a:r>
            <a:r>
              <a:rPr lang="en-US" altLang="zh-CN" sz="1200" b="1" dirty="0" smtClean="0">
                <a:solidFill>
                  <a:schemeClr val="tx2"/>
                </a:solidFill>
                <a:latin typeface="微软雅黑" panose="020B0503020204020204" pitchFamily="34" charset="-122"/>
                <a:ea typeface="微软雅黑" panose="020B0503020204020204" pitchFamily="34" charset="-122"/>
              </a:rPr>
              <a:t>3</a:t>
            </a:r>
            <a:r>
              <a:rPr lang="zh-CN" altLang="en-US" sz="1200" b="1" dirty="0" smtClean="0">
                <a:solidFill>
                  <a:schemeClr val="tx2"/>
                </a:solidFill>
                <a:latin typeface="微软雅黑" panose="020B0503020204020204" pitchFamily="34" charset="-122"/>
                <a:ea typeface="微软雅黑" panose="020B0503020204020204" pitchFamily="34" charset="-122"/>
              </a:rPr>
              <a:t>家</a:t>
            </a:r>
            <a:endParaRPr lang="en-US" altLang="zh-CN" sz="1200" b="1" dirty="0">
              <a:solidFill>
                <a:schemeClr val="tx2"/>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272261" y="890213"/>
            <a:ext cx="3395481" cy="338554"/>
          </a:xfrm>
          <a:prstGeom prst="rect">
            <a:avLst/>
          </a:prstGeom>
          <a:noFill/>
        </p:spPr>
        <p:txBody>
          <a:bodyPr wrap="none" rtlCol="0">
            <a:spAutoFit/>
          </a:bodyPr>
          <a:lstStyle/>
          <a:p>
            <a:r>
              <a:rPr lang="zh-CN" altLang="en-US" sz="1600" b="1" dirty="0" smtClean="0">
                <a:solidFill>
                  <a:srgbClr val="054D95"/>
                </a:solidFill>
                <a:latin typeface="微软雅黑" panose="020B0503020204020204" pitchFamily="34" charset="-122"/>
                <a:ea typeface="微软雅黑" panose="020B0503020204020204" pitchFamily="34" charset="-122"/>
              </a:rPr>
              <a:t>赞助方案</a:t>
            </a:r>
            <a:r>
              <a:rPr lang="en-US" altLang="zh-CN" sz="1600" b="1" dirty="0" smtClean="0">
                <a:solidFill>
                  <a:srgbClr val="054D95"/>
                </a:solidFill>
                <a:latin typeface="微软雅黑" panose="020B0503020204020204" pitchFamily="34" charset="-122"/>
                <a:ea typeface="微软雅黑" panose="020B0503020204020204" pitchFamily="34" charset="-122"/>
              </a:rPr>
              <a:t>/</a:t>
            </a:r>
            <a:r>
              <a:rPr lang="en-US" altLang="zh-CN" sz="1600" b="1" dirty="0">
                <a:solidFill>
                  <a:schemeClr val="accent1">
                    <a:lumMod val="50000"/>
                  </a:schemeClr>
                </a:solidFill>
                <a:latin typeface="+mj-ea"/>
              </a:rPr>
              <a:t>Conference Sponsorship</a:t>
            </a:r>
            <a:endParaRPr lang="zh-CN" altLang="en-US" sz="1600" b="1" dirty="0">
              <a:solidFill>
                <a:schemeClr val="accent1">
                  <a:lumMod val="50000"/>
                </a:schemeClr>
              </a:solidFill>
              <a:latin typeface="+mj-ea"/>
            </a:endParaRPr>
          </a:p>
        </p:txBody>
      </p:sp>
    </p:spTree>
    <p:extLst>
      <p:ext uri="{BB962C8B-B14F-4D97-AF65-F5344CB8AC3E}">
        <p14:creationId xmlns:p14="http://schemas.microsoft.com/office/powerpoint/2010/main" val="1586714441"/>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12247</TotalTime>
  <Words>1903</Words>
  <Application>Microsoft Office PowerPoint</Application>
  <PresentationFormat>自定义</PresentationFormat>
  <Paragraphs>257</Paragraphs>
  <Slides>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6</vt:i4>
      </vt:variant>
    </vt:vector>
  </HeadingPairs>
  <TitlesOfParts>
    <vt:vector size="14" baseType="lpstr">
      <vt:lpstr>黑体</vt:lpstr>
      <vt:lpstr>宋体</vt:lpstr>
      <vt:lpstr>微软雅黑</vt:lpstr>
      <vt:lpstr>Arial</vt:lpstr>
      <vt:lpstr>Calibri</vt:lpstr>
      <vt:lpstr>Calibri Light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唐军</dc:creator>
  <cp:lastModifiedBy>孙榕聆</cp:lastModifiedBy>
  <cp:revision>1163</cp:revision>
  <cp:lastPrinted>2016-01-19T05:32:44Z</cp:lastPrinted>
  <dcterms:created xsi:type="dcterms:W3CDTF">2015-06-01T00:52:53Z</dcterms:created>
  <dcterms:modified xsi:type="dcterms:W3CDTF">2020-10-30T05:56:43Z</dcterms:modified>
</cp:coreProperties>
</file>