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256" r:id="rId2"/>
    <p:sldId id="269" r:id="rId3"/>
    <p:sldId id="285" r:id="rId4"/>
    <p:sldId id="280" r:id="rId5"/>
    <p:sldId id="281" r:id="rId6"/>
  </p:sldIdLst>
  <p:sldSz cx="7559675" cy="10691813"/>
  <p:notesSz cx="6669088" cy="9926638"/>
  <p:defaultTextStyle>
    <a:defPPr>
      <a:defRPr lang="zh-CN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F2D"/>
    <a:srgbClr val="2C4D75"/>
    <a:srgbClr val="0070C0"/>
    <a:srgbClr val="8064A2"/>
    <a:srgbClr val="92D050"/>
    <a:srgbClr val="00B0F0"/>
    <a:srgbClr val="203864"/>
    <a:srgbClr val="002060"/>
    <a:srgbClr val="33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98" autoAdjust="0"/>
    <p:restoredTop sz="96301" autoAdjust="0"/>
  </p:normalViewPr>
  <p:slideViewPr>
    <p:cSldViewPr snapToGrid="0">
      <p:cViewPr varScale="1">
        <p:scale>
          <a:sx n="75" d="100"/>
          <a:sy n="75" d="100"/>
        </p:scale>
        <p:origin x="3096" y="78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402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53974-A5C1-429A-B6DA-C1346E60744A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68D33-06A2-4CEC-BCC3-2977FD575A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977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1940AFF-26D4-4D2D-9612-0DEE15D64C31}" type="datetimeFigureOut">
              <a:rPr lang="zh-CN" altLang="en-US"/>
              <a:pPr>
                <a:defRPr/>
              </a:pPr>
              <a:t>2020/5/18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151063" y="1241425"/>
            <a:ext cx="236696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7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615DAFA-50CC-4FFF-A8E5-D689426402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64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953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6888" algn="l" defTabSz="9953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363" algn="l" defTabSz="9953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2250" algn="l" defTabSz="9953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0725" algn="l" defTabSz="9953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5DAFA-50CC-4FFF-A8E5-D68942640271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10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5DAFA-50CC-4FFF-A8E5-D68942640271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9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5902"/>
            <a:ext cx="7559673" cy="10437227"/>
          </a:xfrm>
          <a:prstGeom prst="rect">
            <a:avLst/>
          </a:prstGeom>
        </p:spPr>
      </p:pic>
      <p:sp>
        <p:nvSpPr>
          <p:cNvPr id="33" name="文本框 22"/>
          <p:cNvSpPr txBox="1">
            <a:spLocks noChangeArrowheads="1"/>
          </p:cNvSpPr>
          <p:nvPr userDrawn="1"/>
        </p:nvSpPr>
        <p:spPr bwMode="auto">
          <a:xfrm>
            <a:off x="0" y="10318953"/>
            <a:ext cx="75596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  蕊  </a:t>
            </a:r>
            <a:r>
              <a:rPr lang="en-US" altLang="zh-CN" sz="1200" dirty="0">
                <a:solidFill>
                  <a:schemeClr val="bg1"/>
                </a:solidFill>
              </a:rPr>
              <a:t>T</a:t>
            </a:r>
            <a:r>
              <a:rPr lang="zh-CN" altLang="en-US" sz="1200" dirty="0">
                <a:solidFill>
                  <a:schemeClr val="bg1"/>
                </a:solidFill>
              </a:rPr>
              <a:t>：</a:t>
            </a:r>
            <a:r>
              <a:rPr lang="en-US" altLang="zh-CN" sz="1200" dirty="0">
                <a:solidFill>
                  <a:schemeClr val="bg1"/>
                </a:solidFill>
              </a:rPr>
              <a:t>+86 </a:t>
            </a:r>
            <a:r>
              <a:rPr lang="en-US" altLang="zh-CN" sz="1200" kern="12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533 609 0288</a:t>
            </a:r>
            <a:r>
              <a:rPr lang="zh-CN" altLang="en-US" sz="1200" kern="12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     </a:t>
            </a:r>
            <a:r>
              <a:rPr lang="en-US" altLang="zh-CN" sz="1200" dirty="0">
                <a:solidFill>
                  <a:schemeClr val="bg1"/>
                </a:solidFill>
              </a:rPr>
              <a:t>M: 185 6029 9359       F: +86 533 6294000       E: hanrui@sci99.com     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-1" y="10202091"/>
            <a:ext cx="7559676" cy="48972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22"/>
          <p:cNvSpPr txBox="1">
            <a:spLocks noChangeArrowheads="1"/>
          </p:cNvSpPr>
          <p:nvPr userDrawn="1"/>
        </p:nvSpPr>
        <p:spPr bwMode="auto">
          <a:xfrm>
            <a:off x="0" y="10266702"/>
            <a:ext cx="75596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  蕊  </a:t>
            </a:r>
            <a:r>
              <a:rPr lang="en-US" altLang="zh-CN" sz="1200" dirty="0">
                <a:solidFill>
                  <a:schemeClr val="bg1"/>
                </a:solidFill>
              </a:rPr>
              <a:t>T</a:t>
            </a:r>
            <a:r>
              <a:rPr lang="zh-CN" altLang="en-US" sz="1200" dirty="0">
                <a:solidFill>
                  <a:schemeClr val="bg1"/>
                </a:solidFill>
              </a:rPr>
              <a:t>：</a:t>
            </a:r>
            <a:r>
              <a:rPr lang="en-US" altLang="zh-CN" sz="1200" dirty="0">
                <a:solidFill>
                  <a:schemeClr val="bg1"/>
                </a:solidFill>
              </a:rPr>
              <a:t>+86 </a:t>
            </a:r>
            <a:r>
              <a:rPr lang="en-US" altLang="zh-CN" sz="1200" kern="12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533 609 0288</a:t>
            </a:r>
            <a:r>
              <a:rPr lang="zh-CN" altLang="en-US" sz="1200" kern="12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     </a:t>
            </a:r>
            <a:r>
              <a:rPr lang="en-US" altLang="zh-CN" sz="1200" dirty="0">
                <a:solidFill>
                  <a:schemeClr val="bg1"/>
                </a:solidFill>
              </a:rPr>
              <a:t>M: 185 6029 9359       F: +86 533 6294000       E: hanrui@sci99.com     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56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90943" y="10389351"/>
            <a:ext cx="7587244" cy="277793"/>
            <a:chOff x="790943" y="10219532"/>
            <a:chExt cx="7587244" cy="277793"/>
          </a:xfrm>
        </p:grpSpPr>
        <p:sp>
          <p:nvSpPr>
            <p:cNvPr id="10" name="文本框 22"/>
            <p:cNvSpPr txBox="1">
              <a:spLocks noChangeArrowheads="1"/>
            </p:cNvSpPr>
            <p:nvPr/>
          </p:nvSpPr>
          <p:spPr bwMode="auto">
            <a:xfrm>
              <a:off x="1673608" y="10220326"/>
              <a:ext cx="24352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+86-533-6090288/18560299359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23"/>
            <p:cNvSpPr txBox="1">
              <a:spLocks noChangeArrowheads="1"/>
            </p:cNvSpPr>
            <p:nvPr/>
          </p:nvSpPr>
          <p:spPr bwMode="auto">
            <a:xfrm>
              <a:off x="4193785" y="10220326"/>
              <a:ext cx="13254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+86-533-6294000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24"/>
            <p:cNvSpPr txBox="1">
              <a:spLocks noChangeArrowheads="1"/>
            </p:cNvSpPr>
            <p:nvPr/>
          </p:nvSpPr>
          <p:spPr bwMode="auto">
            <a:xfrm>
              <a:off x="5825487" y="10219532"/>
              <a:ext cx="25527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hanrui@sci99.com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文本框 22"/>
            <p:cNvSpPr txBox="1">
              <a:spLocks noChangeArrowheads="1"/>
            </p:cNvSpPr>
            <p:nvPr/>
          </p:nvSpPr>
          <p:spPr bwMode="auto">
            <a:xfrm>
              <a:off x="790943" y="10220326"/>
              <a:ext cx="5383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韩蕊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07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xStyles>
    <p:titleStyle>
      <a:lvl1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88913" indent="-188913" algn="l" defTabSz="755650" rtl="0" eaLnBrk="0" fontAlgn="base" hangingPunct="0">
        <a:lnSpc>
          <a:spcPct val="90000"/>
        </a:lnSpc>
        <a:spcBef>
          <a:spcPts val="825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4563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388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213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81" y="5"/>
            <a:ext cx="7558632" cy="1069180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9468" y="3612453"/>
            <a:ext cx="59599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 smtClean="0">
                <a:solidFill>
                  <a:schemeClr val="bg1"/>
                </a:solidFill>
              </a:rPr>
              <a:t>        截至</a:t>
            </a:r>
            <a:r>
              <a:rPr lang="en-US" altLang="zh-CN" sz="1000" dirty="0" smtClean="0">
                <a:solidFill>
                  <a:schemeClr val="bg1"/>
                </a:solidFill>
              </a:rPr>
              <a:t>2019</a:t>
            </a:r>
            <a:r>
              <a:rPr lang="zh-CN" altLang="en-US" sz="1000" dirty="0" smtClean="0">
                <a:solidFill>
                  <a:schemeClr val="bg1"/>
                </a:solidFill>
              </a:rPr>
              <a:t>年年底，全国已有</a:t>
            </a:r>
            <a:r>
              <a:rPr lang="en-US" altLang="zh-CN" sz="1000" dirty="0" smtClean="0">
                <a:solidFill>
                  <a:schemeClr val="bg1"/>
                </a:solidFill>
              </a:rPr>
              <a:t>15</a:t>
            </a:r>
            <a:r>
              <a:rPr lang="zh-CN" altLang="en-US" sz="1000" dirty="0" smtClean="0">
                <a:solidFill>
                  <a:schemeClr val="bg1"/>
                </a:solidFill>
              </a:rPr>
              <a:t>个省份宣布化肥使用量实现负增长，部分地区连续数年下降。在农业需求下滑状况下，化肥企业争夺存量市场成为常态，提升产能集中度更加迫切。</a:t>
            </a:r>
            <a:r>
              <a:rPr lang="en-US" altLang="zh-CN" sz="1000" dirty="0" smtClean="0">
                <a:solidFill>
                  <a:schemeClr val="bg1"/>
                </a:solidFill>
              </a:rPr>
              <a:t>2019-2020</a:t>
            </a:r>
            <a:r>
              <a:rPr lang="zh-CN" altLang="en-US" sz="1000" dirty="0" smtClean="0">
                <a:solidFill>
                  <a:schemeClr val="bg1"/>
                </a:solidFill>
              </a:rPr>
              <a:t>年，化肥企业兼并重组、跨界收购、破产重组等事件频出，化肥行业转型之路并非一帆风顺。资金、科研、品牌、渠道、服务等单方面的优势已不能满足企业的发展需求，肥企及贸易商积极寻求破局。</a:t>
            </a:r>
          </a:p>
          <a:p>
            <a:pPr algn="just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bg1"/>
                </a:solidFill>
              </a:rPr>
              <a:t>        2020</a:t>
            </a:r>
            <a:r>
              <a:rPr lang="zh-CN" altLang="en-US" sz="1000" dirty="0" smtClean="0">
                <a:solidFill>
                  <a:schemeClr val="bg1"/>
                </a:solidFill>
              </a:rPr>
              <a:t>年公共卫生事件对全球经济形成强烈冲击，除对大宗商品影响之外，多国限制粮食出口，导致国内市场聚焦化肥行业。上半年，我国为确保春耕用肥，肥企充分发挥区域联动性，从氮磷钾原料到复合肥生产，资源整合能力发挥淋漓尽致。下半年中国乃至全球经济如何发展？</a:t>
            </a:r>
            <a:r>
              <a:rPr lang="en-US" altLang="zh-CN" sz="1000" dirty="0">
                <a:solidFill>
                  <a:schemeClr val="bg1"/>
                </a:solidFill>
              </a:rPr>
              <a:t>2020</a:t>
            </a:r>
            <a:r>
              <a:rPr lang="zh-CN" altLang="en-US" sz="1000" dirty="0">
                <a:solidFill>
                  <a:schemeClr val="bg1"/>
                </a:solidFill>
              </a:rPr>
              <a:t>年公共卫生事件对化肥市场有何影响？化肥</a:t>
            </a:r>
            <a:r>
              <a:rPr lang="zh-CN" altLang="en-US" sz="1000" dirty="0" smtClean="0">
                <a:solidFill>
                  <a:schemeClr val="bg1"/>
                </a:solidFill>
              </a:rPr>
              <a:t>行业乃至农业政策如何解读</a:t>
            </a:r>
            <a:r>
              <a:rPr lang="zh-CN" altLang="en-US" sz="1000" dirty="0">
                <a:solidFill>
                  <a:schemeClr val="bg1"/>
                </a:solidFill>
              </a:rPr>
              <a:t>？如何打破尿素</a:t>
            </a:r>
            <a:r>
              <a:rPr lang="zh-CN" altLang="en-US" sz="1000" dirty="0" smtClean="0">
                <a:solidFill>
                  <a:schemeClr val="bg1"/>
                </a:solidFill>
              </a:rPr>
              <a:t>贸易传统格局？磷肥企业又该如何逆境突破？“钾肥国储”能否真正“救市”？备受出口困扰的硫酸铵行业前景如何？复合肥全线营销模式是临时救场还是未来趋势？尿素期现市场如何演绎？</a:t>
            </a:r>
          </a:p>
          <a:p>
            <a:pPr algn="just">
              <a:lnSpc>
                <a:spcPct val="150000"/>
              </a:lnSpc>
            </a:pPr>
            <a:r>
              <a:rPr lang="zh-CN" altLang="en-US" sz="1000" dirty="0" smtClean="0">
                <a:solidFill>
                  <a:schemeClr val="bg1"/>
                </a:solidFill>
              </a:rPr>
              <a:t>        卓创资讯将于</a:t>
            </a:r>
            <a:r>
              <a:rPr lang="en-US" altLang="zh-CN" sz="1000" dirty="0" smtClean="0">
                <a:solidFill>
                  <a:schemeClr val="bg1"/>
                </a:solidFill>
              </a:rPr>
              <a:t>6</a:t>
            </a:r>
            <a:r>
              <a:rPr lang="zh-CN" altLang="en-US" sz="1000" dirty="0" smtClean="0">
                <a:solidFill>
                  <a:schemeClr val="bg1"/>
                </a:solidFill>
              </a:rPr>
              <a:t>月</a:t>
            </a:r>
            <a:r>
              <a:rPr lang="en-US" altLang="zh-CN" sz="1000" dirty="0" smtClean="0">
                <a:solidFill>
                  <a:schemeClr val="bg1"/>
                </a:solidFill>
              </a:rPr>
              <a:t>18-19</a:t>
            </a:r>
            <a:r>
              <a:rPr lang="zh-CN" altLang="en-US" sz="1000" dirty="0" smtClean="0">
                <a:solidFill>
                  <a:schemeClr val="bg1"/>
                </a:solidFill>
              </a:rPr>
              <a:t>日召开</a:t>
            </a:r>
            <a:r>
              <a:rPr lang="en-US" altLang="zh-CN" sz="1000" dirty="0" smtClean="0">
                <a:solidFill>
                  <a:schemeClr val="bg1"/>
                </a:solidFill>
              </a:rPr>
              <a:t>2020’</a:t>
            </a:r>
            <a:r>
              <a:rPr lang="zh-CN" altLang="en-US" sz="1000" dirty="0" smtClean="0">
                <a:solidFill>
                  <a:schemeClr val="bg1"/>
                </a:solidFill>
              </a:rPr>
              <a:t>第二届中国化肥行业研讨会，依托自身资讯优势，为业内同仁搭建合作、交流平台。特别邀请行业专家发表重要演讲，更有来自生产、贸易、技术、工程、设备、物流、仓储和其他配套服务领域的嘉宾出席会议，共同探讨行业关注热点话题，探寻行业未来发展机遇。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40736" y="7202815"/>
            <a:ext cx="62948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资深</a:t>
            </a:r>
            <a:r>
              <a:rPr lang="zh-CN" altLang="en-US" sz="1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学者解读全球公共卫生事件影响，把脉中国经济</a:t>
            </a:r>
            <a:r>
              <a:rPr lang="zh-CN" altLang="en-US" sz="1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发展</a:t>
            </a:r>
            <a:endParaRPr lang="zh-CN" altLang="en-US" sz="1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政策</a:t>
            </a:r>
            <a:r>
              <a:rPr lang="zh-CN" altLang="en-US" sz="1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红利逐渐减少，知名专家深度解读</a:t>
            </a:r>
            <a:r>
              <a:rPr lang="zh-CN" altLang="en-US" sz="1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化肥、农业政策</a:t>
            </a:r>
            <a:endParaRPr lang="zh-CN" altLang="en-US" sz="1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卓</a:t>
            </a:r>
            <a:r>
              <a:rPr lang="zh-CN" altLang="en-US" sz="1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创资讯化肥估价体系解读，涵盖合成氨、尿素、硫酸铵等多</a:t>
            </a:r>
            <a:r>
              <a:rPr lang="zh-CN" altLang="en-US" sz="1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品目</a:t>
            </a:r>
            <a:endParaRPr lang="zh-CN" altLang="en-US" sz="1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</a:t>
            </a:r>
            <a:r>
              <a:rPr lang="zh-CN" altLang="en-US" sz="1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数据角度出发</a:t>
            </a:r>
            <a:r>
              <a:rPr lang="zh-CN" altLang="en-US" sz="1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，量化分析尿素</a:t>
            </a:r>
            <a:r>
              <a:rPr lang="zh-CN" altLang="en-US" sz="1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、磷肥、钾肥、复合肥及小氮肥等品目发展现状及未来</a:t>
            </a:r>
            <a:r>
              <a:rPr lang="zh-CN" altLang="en-US" sz="1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趋势</a:t>
            </a:r>
            <a:endParaRPr lang="zh-CN" altLang="en-US" sz="1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公共卫生</a:t>
            </a:r>
            <a:r>
              <a:rPr lang="zh-CN" altLang="en-US" sz="1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事件影响下，中国化肥进出口现状及未来发展</a:t>
            </a:r>
            <a:r>
              <a:rPr lang="zh-CN" altLang="en-US" sz="1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趋势分析</a:t>
            </a:r>
            <a:endParaRPr lang="zh-CN" altLang="en-US" sz="1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车</a:t>
            </a:r>
            <a:r>
              <a:rPr lang="zh-CN" altLang="en-US" sz="1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用尿素发展现状及趋势</a:t>
            </a:r>
            <a:r>
              <a:rPr lang="zh-CN" altLang="en-US" sz="1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解读</a:t>
            </a:r>
            <a:endParaRPr lang="zh-CN" altLang="en-US" sz="1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复合肥</a:t>
            </a:r>
            <a:r>
              <a:rPr lang="zh-CN" altLang="en-US" sz="1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行业新营销模式及新品的</a:t>
            </a:r>
            <a:r>
              <a:rPr lang="zh-CN" altLang="en-US" sz="1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探索</a:t>
            </a:r>
            <a:endParaRPr lang="zh-CN" altLang="en-US" sz="1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</a:t>
            </a:r>
            <a:r>
              <a:rPr lang="zh-CN" altLang="en-US" sz="1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尿素期现结合，提出可行性操作</a:t>
            </a:r>
            <a:r>
              <a:rPr lang="zh-CN" altLang="en-US" sz="1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建议</a:t>
            </a:r>
            <a:endParaRPr lang="zh-CN" altLang="en-US" sz="1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326080" y="6340855"/>
            <a:ext cx="2962932" cy="753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20000"/>
              </a:lnSpc>
              <a:defRPr/>
            </a:pPr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会议亮点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870126" y="7133371"/>
            <a:ext cx="18998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00" cap="all" dirty="0">
                <a:solidFill>
                  <a:srgbClr val="ACAC9D"/>
                </a:solidFill>
                <a:latin typeface="Arial" panose="020B0604020202020204" pitchFamily="34" charset="0"/>
              </a:rPr>
              <a:t>Conference highlights</a:t>
            </a:r>
            <a:endParaRPr lang="en-US" altLang="zh-CN" sz="1000" cap="all" dirty="0" smtClean="0">
              <a:solidFill>
                <a:srgbClr val="ACAC9D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3110073" y="7113136"/>
            <a:ext cx="139493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文本框 75"/>
          <p:cNvSpPr txBox="1"/>
          <p:nvPr/>
        </p:nvSpPr>
        <p:spPr>
          <a:xfrm>
            <a:off x="304464" y="1997797"/>
            <a:ext cx="1643399" cy="276999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2020.06.19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（周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8DDB3900-5686-8347-991B-F6B7E7409726}"/>
              </a:ext>
            </a:extLst>
          </p:cNvPr>
          <p:cNvSpPr txBox="1"/>
          <p:nvPr/>
        </p:nvSpPr>
        <p:spPr>
          <a:xfrm>
            <a:off x="304464" y="2235354"/>
            <a:ext cx="3283890" cy="1032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400"/>
              </a:lnSpc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08:30-08:40     </a:t>
            </a: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大会主办方致辞</a:t>
            </a:r>
            <a:endParaRPr lang="en-US" altLang="zh-CN" sz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08:40-09:40     </a:t>
            </a:r>
          </a:p>
          <a:p>
            <a:pPr>
              <a:lnSpc>
                <a:spcPts val="1400"/>
              </a:lnSpc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公共卫生事件下，国内外经济形势分析与</a:t>
            </a:r>
            <a:r>
              <a:rPr lang="zh-CN" altLang="en-US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展望</a:t>
            </a:r>
            <a:endParaRPr lang="en-US" altLang="zh-CN" sz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ja-JP" altLang="zh-CN" sz="1050" dirty="0">
                <a:solidFill>
                  <a:schemeClr val="bg2">
                    <a:lumMod val="90000"/>
                  </a:schemeClr>
                </a:solidFill>
              </a:rPr>
              <a:t>拟邀：中国经济</a:t>
            </a:r>
            <a:r>
              <a:rPr lang="ja-JP" altLang="zh-CN" sz="1050" dirty="0" smtClean="0">
                <a:solidFill>
                  <a:schemeClr val="bg2">
                    <a:lumMod val="90000"/>
                  </a:schemeClr>
                </a:solidFill>
              </a:rPr>
              <a:t>日报</a:t>
            </a:r>
            <a:r>
              <a:rPr lang="zh-CN" altLang="en-US" sz="1050" dirty="0" smtClean="0">
                <a:solidFill>
                  <a:schemeClr val="bg2">
                    <a:lumMod val="90000"/>
                  </a:schemeClr>
                </a:solidFill>
              </a:rPr>
              <a:t>出版</a:t>
            </a:r>
            <a:r>
              <a:rPr lang="ja-JP" altLang="zh-CN" sz="1050" dirty="0" smtClean="0">
                <a:solidFill>
                  <a:schemeClr val="bg2">
                    <a:lumMod val="90000"/>
                  </a:schemeClr>
                </a:solidFill>
              </a:rPr>
              <a:t>社</a:t>
            </a:r>
            <a:r>
              <a:rPr lang="en-US" altLang="ja-JP" sz="105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ja-JP" altLang="zh-CN" sz="1050" dirty="0" smtClean="0">
                <a:solidFill>
                  <a:schemeClr val="bg2">
                    <a:lumMod val="90000"/>
                  </a:schemeClr>
                </a:solidFill>
              </a:rPr>
              <a:t>社长</a:t>
            </a:r>
            <a:r>
              <a:rPr lang="en-US" altLang="zh-CN" sz="1050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ja-JP" altLang="zh-CN" sz="1050" dirty="0">
                <a:solidFill>
                  <a:schemeClr val="bg2">
                    <a:lumMod val="90000"/>
                  </a:schemeClr>
                </a:solidFill>
              </a:rPr>
              <a:t>韩文高</a:t>
            </a:r>
            <a:endParaRPr lang="en-US" altLang="zh-CN" sz="105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上半年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公共卫生事件影响分析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中国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经济现状分析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公共卫生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事件对大宗商品影响分析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下半年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全球经济发展</a:t>
            </a: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前景</a:t>
            </a: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09:40-10:00     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中国农业政策解读及未来</a:t>
            </a:r>
            <a:r>
              <a:rPr lang="zh-CN" altLang="en-US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趋势</a:t>
            </a:r>
            <a:endParaRPr lang="en-US" altLang="zh-CN" sz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ja-JP" altLang="zh-CN" sz="1050" dirty="0">
                <a:solidFill>
                  <a:schemeClr val="bg2">
                    <a:lumMod val="90000"/>
                  </a:schemeClr>
                </a:solidFill>
              </a:rPr>
              <a:t>拟邀：农业农村部农村经济</a:t>
            </a:r>
            <a:r>
              <a:rPr lang="ja-JP" altLang="zh-CN" sz="1050" dirty="0" smtClean="0">
                <a:solidFill>
                  <a:schemeClr val="bg2">
                    <a:lumMod val="90000"/>
                  </a:schemeClr>
                </a:solidFill>
              </a:rPr>
              <a:t>研究中心</a:t>
            </a:r>
            <a:r>
              <a:rPr lang="en-US" altLang="ja-JP" sz="1050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ja-JP" altLang="zh-CN" sz="1050" dirty="0" smtClean="0">
                <a:solidFill>
                  <a:schemeClr val="bg2">
                    <a:lumMod val="90000"/>
                  </a:schemeClr>
                </a:solidFill>
              </a:rPr>
              <a:t>副研究员  </a:t>
            </a:r>
            <a:r>
              <a:rPr lang="ja-JP" altLang="zh-CN" sz="1050" dirty="0">
                <a:solidFill>
                  <a:schemeClr val="bg2">
                    <a:lumMod val="90000"/>
                  </a:schemeClr>
                </a:solidFill>
              </a:rPr>
              <a:t>张莹</a:t>
            </a:r>
            <a:endParaRPr lang="en-US" altLang="zh-CN" sz="1050" dirty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中国农业政策分析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近年中国化肥行业政策解读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未来化肥市场发展</a:t>
            </a: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趋势</a:t>
            </a: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10:00-10:30     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卓创资讯估价体系及化肥价格评估</a:t>
            </a:r>
            <a:r>
              <a:rPr lang="zh-CN" altLang="en-US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介绍</a:t>
            </a:r>
            <a:endParaRPr lang="en-US" altLang="zh-CN" sz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050" dirty="0">
                <a:solidFill>
                  <a:schemeClr val="bg2">
                    <a:lumMod val="90000"/>
                  </a:schemeClr>
                </a:solidFill>
              </a:rPr>
              <a:t>卓创</a:t>
            </a:r>
            <a:r>
              <a:rPr lang="zh-CN" altLang="en-US" sz="1050" dirty="0" smtClean="0">
                <a:solidFill>
                  <a:schemeClr val="bg2">
                    <a:lumMod val="90000"/>
                  </a:schemeClr>
                </a:solidFill>
              </a:rPr>
              <a:t>资讯   </a:t>
            </a:r>
            <a:r>
              <a:rPr lang="zh-CN" altLang="en-US" sz="1050" smtClean="0">
                <a:solidFill>
                  <a:schemeClr val="bg2">
                    <a:lumMod val="90000"/>
                  </a:schemeClr>
                </a:solidFill>
              </a:rPr>
              <a:t>估价研究中心  总监  </a:t>
            </a:r>
            <a:r>
              <a:rPr lang="zh-CN" altLang="en-US" sz="1050" dirty="0" smtClean="0">
                <a:solidFill>
                  <a:schemeClr val="bg2">
                    <a:lumMod val="90000"/>
                  </a:schemeClr>
                </a:solidFill>
              </a:rPr>
              <a:t>崔川</a:t>
            </a:r>
            <a:endParaRPr lang="en-US" altLang="zh-CN" sz="1050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卓创资讯估价体系介绍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化肥重点品目评估方法论解读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估价应用案例</a:t>
            </a: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分析</a:t>
            </a: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10:30-10:40     </a:t>
            </a:r>
            <a:r>
              <a:rPr lang="zh-CN" altLang="en-US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茶</a:t>
            </a: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歇</a:t>
            </a:r>
          </a:p>
          <a:p>
            <a:pPr>
              <a:lnSpc>
                <a:spcPts val="1400"/>
              </a:lnSpc>
            </a:pP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10:40-11:10     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中国尿素贸易格局及相关行业联动</a:t>
            </a:r>
            <a:r>
              <a:rPr lang="zh-CN" altLang="en-US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分析</a:t>
            </a:r>
            <a:endParaRPr lang="en-US" altLang="zh-CN" sz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050" dirty="0">
                <a:solidFill>
                  <a:schemeClr val="bg2">
                    <a:lumMod val="90000"/>
                  </a:schemeClr>
                </a:solidFill>
              </a:rPr>
              <a:t>卓创</a:t>
            </a:r>
            <a:r>
              <a:rPr lang="zh-CN" altLang="en-US" sz="1050" dirty="0" smtClean="0">
                <a:solidFill>
                  <a:schemeClr val="bg2">
                    <a:lumMod val="90000"/>
                  </a:schemeClr>
                </a:solidFill>
              </a:rPr>
              <a:t>资讯  资深</a:t>
            </a:r>
            <a:r>
              <a:rPr lang="zh-CN" altLang="en-US" sz="1050" dirty="0">
                <a:solidFill>
                  <a:schemeClr val="bg2">
                    <a:lumMod val="90000"/>
                  </a:schemeClr>
                </a:solidFill>
              </a:rPr>
              <a:t>尿素分析</a:t>
            </a:r>
            <a:r>
              <a:rPr lang="zh-CN" altLang="en-US" sz="1050" dirty="0" smtClean="0">
                <a:solidFill>
                  <a:schemeClr val="bg2">
                    <a:lumMod val="90000"/>
                  </a:schemeClr>
                </a:solidFill>
              </a:rPr>
              <a:t>师  汤</a:t>
            </a:r>
            <a:r>
              <a:rPr lang="zh-CN" altLang="en-US" sz="1050" dirty="0">
                <a:solidFill>
                  <a:schemeClr val="bg2">
                    <a:lumMod val="90000"/>
                  </a:schemeClr>
                </a:solidFill>
              </a:rPr>
              <a:t>菲菲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公共卫生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事件下尿素市场运行情况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尿素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行业竞争态势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供需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格局发展趋势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国内外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尿素市场分析</a:t>
            </a: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预测</a:t>
            </a: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11:10-11:30     </a:t>
            </a:r>
          </a:p>
          <a:p>
            <a:pPr>
              <a:lnSpc>
                <a:spcPts val="1400"/>
              </a:lnSpc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未来尿素期现市场如何演绎</a:t>
            </a:r>
            <a:endParaRPr lang="en-US" altLang="zh-CN" sz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050" dirty="0">
                <a:solidFill>
                  <a:schemeClr val="bg2">
                    <a:lumMod val="90000"/>
                  </a:schemeClr>
                </a:solidFill>
              </a:rPr>
              <a:t>拟邀：郑州商品交易所   陆盼盼</a:t>
            </a:r>
            <a:endParaRPr lang="en-US" altLang="zh-CN" sz="1050" dirty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尿素现货市场基本情况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尿素期货合约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尿素期货规则要点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未来尿素期现市场发展</a:t>
            </a: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趋势</a:t>
            </a: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altLang="zh-CN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11:30-14:00     </a:t>
            </a: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自助午餐</a:t>
            </a:r>
            <a:endParaRPr lang="en-US" altLang="zh-CN" sz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1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050" dirty="0">
              <a:solidFill>
                <a:schemeClr val="bg1"/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57869" y="2541681"/>
            <a:ext cx="324027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04464" y="1058505"/>
            <a:ext cx="1643399" cy="276999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2020.06.18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周四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8DDB3900-5686-8347-991B-F6B7E7409726}"/>
              </a:ext>
            </a:extLst>
          </p:cNvPr>
          <p:cNvSpPr txBox="1"/>
          <p:nvPr/>
        </p:nvSpPr>
        <p:spPr>
          <a:xfrm>
            <a:off x="304464" y="1247305"/>
            <a:ext cx="3283890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10:00-18:10     </a:t>
            </a: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嘉宾签到</a:t>
            </a:r>
            <a:endParaRPr lang="en-US" altLang="zh-CN" sz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18:00-20:00     </a:t>
            </a: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自助</a:t>
            </a:r>
            <a:r>
              <a:rPr lang="zh-CN" altLang="en-US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晚餐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altLang="zh-CN" sz="1050" dirty="0">
              <a:solidFill>
                <a:schemeClr val="bg1"/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71329" y="1927389"/>
            <a:ext cx="3240276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8DDB3900-5686-8347-991B-F6B7E7409726}"/>
              </a:ext>
            </a:extLst>
          </p:cNvPr>
          <p:cNvSpPr txBox="1"/>
          <p:nvPr/>
        </p:nvSpPr>
        <p:spPr>
          <a:xfrm>
            <a:off x="4045571" y="978600"/>
            <a:ext cx="3283890" cy="12839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14:00-14:30     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中国农产品行业供需情况分析及未来</a:t>
            </a:r>
            <a:r>
              <a:rPr lang="zh-CN" altLang="en-US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趋势</a:t>
            </a:r>
            <a:endParaRPr lang="en-US" altLang="zh-CN" sz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050" dirty="0">
                <a:solidFill>
                  <a:schemeClr val="bg2">
                    <a:lumMod val="90000"/>
                  </a:schemeClr>
                </a:solidFill>
              </a:rPr>
              <a:t>卓创</a:t>
            </a:r>
            <a:r>
              <a:rPr lang="zh-CN" altLang="en-US" sz="1050" dirty="0" smtClean="0">
                <a:solidFill>
                  <a:schemeClr val="bg2">
                    <a:lumMod val="90000"/>
                  </a:schemeClr>
                </a:solidFill>
              </a:rPr>
              <a:t>资讯  资深</a:t>
            </a:r>
            <a:r>
              <a:rPr lang="zh-CN" altLang="en-US" sz="1050" dirty="0">
                <a:solidFill>
                  <a:schemeClr val="bg2">
                    <a:lumMod val="90000"/>
                  </a:schemeClr>
                </a:solidFill>
              </a:rPr>
              <a:t>农产品分析</a:t>
            </a:r>
            <a:r>
              <a:rPr lang="zh-CN" altLang="en-US" sz="1050" dirty="0" smtClean="0">
                <a:solidFill>
                  <a:schemeClr val="bg2">
                    <a:lumMod val="90000"/>
                  </a:schemeClr>
                </a:solidFill>
              </a:rPr>
              <a:t>师  刘栋</a:t>
            </a:r>
            <a:endParaRPr lang="en-US" altLang="zh-CN" sz="1050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中国农产品行业政策解读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中国主要农产品供需现状分析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公共卫生事件对农产品影响分析及</a:t>
            </a: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展望</a:t>
            </a: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14:30-14:50     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中国车用尿素行业发展前景</a:t>
            </a:r>
            <a:r>
              <a:rPr lang="zh-CN" altLang="en-US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分析</a:t>
            </a:r>
            <a:endParaRPr lang="en-US" altLang="zh-CN" sz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050" dirty="0">
                <a:solidFill>
                  <a:schemeClr val="bg2">
                    <a:lumMod val="90000"/>
                  </a:schemeClr>
                </a:solidFill>
              </a:rPr>
              <a:t>拟邀：河南心连心蓝色环保科技有限公司  副总经理  史慧</a:t>
            </a:r>
            <a:r>
              <a:rPr lang="zh-CN" altLang="en-US" sz="1050" dirty="0" smtClean="0">
                <a:solidFill>
                  <a:schemeClr val="bg2">
                    <a:lumMod val="90000"/>
                  </a:schemeClr>
                </a:solidFill>
              </a:rPr>
              <a:t>林</a:t>
            </a:r>
            <a:endParaRPr lang="en-US" altLang="zh-CN" sz="1050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中国车用尿素市场发展现况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中国车用尿素行业政策导向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中国车用尿素行业发展趋势展望</a:t>
            </a:r>
          </a:p>
          <a:p>
            <a:pPr>
              <a:lnSpc>
                <a:spcPts val="1400"/>
              </a:lnSpc>
            </a:pPr>
            <a:endParaRPr lang="en-US" altLang="zh-CN" sz="12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14:50-15:20     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出口困境下的硫酸铵</a:t>
            </a:r>
            <a:r>
              <a:rPr lang="zh-CN" altLang="en-US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市场</a:t>
            </a:r>
            <a:endParaRPr lang="en-US" altLang="zh-CN" sz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050" dirty="0">
                <a:solidFill>
                  <a:schemeClr val="bg2">
                    <a:lumMod val="90000"/>
                  </a:schemeClr>
                </a:solidFill>
              </a:rPr>
              <a:t>拟邀：江苏松嘉石油化工有限公司 总经理 </a:t>
            </a:r>
            <a:r>
              <a:rPr lang="zh-CN" altLang="en-US" sz="1050" dirty="0" smtClean="0">
                <a:solidFill>
                  <a:schemeClr val="bg2">
                    <a:lumMod val="90000"/>
                  </a:schemeClr>
                </a:solidFill>
              </a:rPr>
              <a:t>殷昊</a:t>
            </a:r>
            <a:endParaRPr lang="en-US" altLang="zh-CN" sz="1050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硫酸铵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内销及出口价格走势分析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硫酸铵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近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5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年供需变化解读及港口库存分析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下半年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硫酸铵价格走势及出口量</a:t>
            </a: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预测</a:t>
            </a: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15:20-15:30</a:t>
            </a:r>
            <a:r>
              <a:rPr lang="en-US" altLang="zh-CN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     </a:t>
            </a: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茶</a:t>
            </a:r>
            <a:r>
              <a:rPr lang="zh-CN" altLang="en-US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歇</a:t>
            </a:r>
            <a:endParaRPr lang="en-US" altLang="zh-CN" sz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zh-CN" alt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15:30-16:00     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中国钾肥市场风险评估及出口前景</a:t>
            </a:r>
            <a:r>
              <a:rPr lang="zh-CN" altLang="en-US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展望</a:t>
            </a:r>
            <a:endParaRPr lang="en-US" altLang="zh-CN" sz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050" dirty="0">
                <a:solidFill>
                  <a:schemeClr val="bg2">
                    <a:lumMod val="90000"/>
                  </a:schemeClr>
                </a:solidFill>
              </a:rPr>
              <a:t>拟邀：石家庄昊方化工有限公司  总经理  </a:t>
            </a:r>
            <a:r>
              <a:rPr lang="zh-CN" altLang="en-US" sz="1050" dirty="0" smtClean="0">
                <a:solidFill>
                  <a:schemeClr val="bg2">
                    <a:lumMod val="90000"/>
                  </a:schemeClr>
                </a:solidFill>
              </a:rPr>
              <a:t>周彦梅</a:t>
            </a:r>
            <a:endParaRPr lang="en-US" altLang="zh-CN" sz="1050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2020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年中国钾肥大合同对国内市场利弊分析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“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钾肥国储”能否挽救国内市场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2020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年中国硫酸钾供需关系解读及出口形势</a:t>
            </a: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分析</a:t>
            </a: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2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16:00-16:30     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国内外不确定因素增加，磷肥行业破势而</a:t>
            </a:r>
            <a:r>
              <a:rPr lang="zh-CN" altLang="en-US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行</a:t>
            </a:r>
            <a:endParaRPr lang="en-US" altLang="zh-CN" sz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ja-JP" altLang="zh-CN" sz="1050" dirty="0">
                <a:solidFill>
                  <a:schemeClr val="bg2">
                    <a:lumMod val="90000"/>
                  </a:schemeClr>
                </a:solidFill>
              </a:rPr>
              <a:t>拟邀：云天化股份有限公司市场部</a:t>
            </a:r>
            <a:r>
              <a:rPr lang="en-US" altLang="zh-CN" sz="1050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ja-JP" altLang="zh-CN" sz="1050" dirty="0">
                <a:solidFill>
                  <a:schemeClr val="bg2">
                    <a:lumMod val="90000"/>
                  </a:schemeClr>
                </a:solidFill>
              </a:rPr>
              <a:t>张智杰</a:t>
            </a:r>
            <a:endParaRPr lang="en-US" altLang="zh-CN" sz="1050" dirty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国内外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磷肥市场发展现状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上公共卫生事件对磷肥市场供需影响分析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国内磷肥企业如何在逆境中突破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下半年磷肥市场行情</a:t>
            </a: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预测</a:t>
            </a: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2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16:30-17:00     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中国复合肥行业新营销模式及新品的</a:t>
            </a:r>
            <a:r>
              <a:rPr lang="zh-CN" altLang="en-US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探索</a:t>
            </a:r>
            <a:endParaRPr lang="en-US" altLang="zh-CN" sz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050" dirty="0">
                <a:solidFill>
                  <a:schemeClr val="bg2">
                    <a:lumMod val="90000"/>
                  </a:schemeClr>
                </a:solidFill>
              </a:rPr>
              <a:t>卓创</a:t>
            </a:r>
            <a:r>
              <a:rPr lang="zh-CN" altLang="en-US" sz="1050" dirty="0" smtClean="0">
                <a:solidFill>
                  <a:schemeClr val="bg2">
                    <a:lumMod val="90000"/>
                  </a:schemeClr>
                </a:solidFill>
              </a:rPr>
              <a:t>资讯  资深</a:t>
            </a:r>
            <a:r>
              <a:rPr lang="zh-CN" altLang="en-US" sz="1050" dirty="0">
                <a:solidFill>
                  <a:schemeClr val="bg2">
                    <a:lumMod val="90000"/>
                  </a:schemeClr>
                </a:solidFill>
              </a:rPr>
              <a:t>复合肥分析</a:t>
            </a:r>
            <a:r>
              <a:rPr lang="zh-CN" altLang="en-US" sz="1050" dirty="0" smtClean="0">
                <a:solidFill>
                  <a:schemeClr val="bg2">
                    <a:lumMod val="90000"/>
                  </a:schemeClr>
                </a:solidFill>
              </a:rPr>
              <a:t>师  陈洪</a:t>
            </a:r>
            <a:endParaRPr lang="en-US" altLang="zh-CN" sz="1050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公共卫生事件对复合肥行业影响分析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近年复合肥产品发展方向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复合肥行业新营销模式</a:t>
            </a: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生产企业及经销商转型</a:t>
            </a: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建议</a:t>
            </a: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altLang="zh-CN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18:00-20:00</a:t>
            </a:r>
            <a:r>
              <a:rPr lang="en-US" altLang="zh-CN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     </a:t>
            </a: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答谢晚宴</a:t>
            </a:r>
            <a:endParaRPr lang="en-US" altLang="zh-CN" sz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400"/>
              </a:lnSpc>
              <a:buFont typeface="Wingdings" panose="05000000000000000000" pitchFamily="2" charset="2"/>
              <a:buChar char="l"/>
            </a:pP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050" dirty="0">
              <a:solidFill>
                <a:schemeClr val="bg1"/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357869" y="3950125"/>
            <a:ext cx="324027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357869" y="5197795"/>
            <a:ext cx="324027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357869" y="6827303"/>
            <a:ext cx="324027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357869" y="8215650"/>
            <a:ext cx="324027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357869" y="9666357"/>
            <a:ext cx="324027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4102248" y="2339728"/>
            <a:ext cx="324027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4102248" y="3758221"/>
            <a:ext cx="324027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4102248" y="5367631"/>
            <a:ext cx="324027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4102248" y="6605253"/>
            <a:ext cx="324027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4102248" y="8053891"/>
            <a:ext cx="324027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4145862" y="9572867"/>
            <a:ext cx="324027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7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6"/>
          <p:cNvSpPr txBox="1">
            <a:spLocks noChangeArrowheads="1"/>
          </p:cNvSpPr>
          <p:nvPr/>
        </p:nvSpPr>
        <p:spPr bwMode="auto">
          <a:xfrm>
            <a:off x="430525" y="979576"/>
            <a:ext cx="1212215" cy="35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en-US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参会回执</a:t>
            </a:r>
            <a:endParaRPr lang="zh-CN" sz="1100" dirty="0">
              <a:solidFill>
                <a:srgbClr val="00B0F0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1416836" y="1064031"/>
            <a:ext cx="143510" cy="179705"/>
          </a:xfrm>
          <a:prstGeom prst="chevron">
            <a:avLst/>
          </a:prstGeom>
          <a:solidFill>
            <a:srgbClr val="00B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063718"/>
              </p:ext>
            </p:extLst>
          </p:nvPr>
        </p:nvGraphicFramePr>
        <p:xfrm>
          <a:off x="430525" y="1419834"/>
          <a:ext cx="6734773" cy="83987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92715"/>
                <a:gridCol w="1168308"/>
                <a:gridCol w="1355975"/>
                <a:gridCol w="1305603"/>
                <a:gridCol w="1312172"/>
              </a:tblGrid>
              <a:tr h="6441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企业名称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（暨开发票名称）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160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企业经营产品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7131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企业性质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zh-CN" altLang="zh-CN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□</a:t>
                      </a:r>
                      <a:r>
                        <a:rPr lang="zh-CN" altLang="en-US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国内生产企业     </a:t>
                      </a:r>
                      <a:r>
                        <a:rPr lang="zh-CN" altLang="zh-CN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□</a:t>
                      </a:r>
                      <a:r>
                        <a:rPr lang="zh-CN" altLang="en-US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国内贸易       </a:t>
                      </a:r>
                      <a:r>
                        <a:rPr lang="zh-CN" altLang="zh-CN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□</a:t>
                      </a:r>
                      <a:r>
                        <a:rPr lang="zh-CN" altLang="en-US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国内外设备厂商      </a:t>
                      </a:r>
                      <a:r>
                        <a:rPr lang="zh-CN" altLang="zh-CN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□物流企业</a:t>
                      </a:r>
                      <a:endParaRPr lang="zh-CN" altLang="zh-CN" sz="1050" kern="100" dirty="0" smtClean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zh-CN" altLang="zh-CN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□</a:t>
                      </a:r>
                      <a:r>
                        <a:rPr lang="zh-CN" altLang="en-US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下游企业         </a:t>
                      </a:r>
                      <a:r>
                        <a:rPr lang="zh-CN" altLang="zh-CN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□</a:t>
                      </a:r>
                      <a:r>
                        <a:rPr lang="zh-CN" altLang="en-US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国际贸易企业       </a:t>
                      </a:r>
                      <a:r>
                        <a:rPr lang="zh-CN" altLang="zh-CN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□</a:t>
                      </a:r>
                      <a:r>
                        <a:rPr lang="zh-CN" altLang="en-US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检测检验</a:t>
                      </a:r>
                      <a:r>
                        <a:rPr lang="zh-CN" altLang="zh-CN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□其他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6656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通讯地址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（发票邮寄地址）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75565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kern="120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邮 编</a:t>
                      </a:r>
                      <a:endParaRPr lang="zh-CN" sz="1050" kern="120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84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人员信息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5565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20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参会代表</a:t>
                      </a: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5565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20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参会代表</a:t>
                      </a: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5565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20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参会代表</a:t>
                      </a: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5565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050" kern="120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参会代表</a:t>
                      </a: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84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姓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名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84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性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别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男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lang="en-US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|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女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男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lang="en-US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|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lang="zh-CN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女</a:t>
                      </a:r>
                      <a:endParaRPr lang="zh-CN" alt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男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lang="en-US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|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lang="zh-CN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女</a:t>
                      </a:r>
                      <a:endParaRPr lang="zh-CN" alt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男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lang="en-US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|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lang="zh-CN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女</a:t>
                      </a:r>
                      <a:endParaRPr lang="zh-CN" alt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84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职务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职称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84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联系电话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84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传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真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84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手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机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84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汇款时间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2019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 </a:t>
                      </a:r>
                      <a:r>
                        <a:rPr lang="en-US" sz="1050" u="sng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_ _</a:t>
                      </a:r>
                      <a:r>
                        <a:rPr lang="zh-CN" altLang="en-US" sz="1050" u="sng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月</a:t>
                      </a:r>
                      <a:r>
                        <a:rPr lang="en-US" sz="1050" u="sng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_  </a:t>
                      </a:r>
                      <a:r>
                        <a:rPr lang="zh-CN" altLang="en-US" sz="1050" u="sng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en-US" sz="1050" u="sng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_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日；共</a:t>
                      </a:r>
                      <a:r>
                        <a:rPr lang="en-US" sz="1050" u="sng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_ </a:t>
                      </a:r>
                      <a:r>
                        <a:rPr lang="zh-CN" altLang="en-US" sz="1050" u="sng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</a:t>
                      </a:r>
                      <a:r>
                        <a:rPr lang="en-US" sz="1050" u="sng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位参会，金额共计</a:t>
                      </a:r>
                      <a:r>
                        <a:rPr lang="en-US" sz="1050" u="sng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</a:t>
                      </a:r>
                      <a:r>
                        <a:rPr lang="zh-CN" altLang="en-US" sz="1050" u="sng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  </a:t>
                      </a:r>
                      <a:r>
                        <a:rPr lang="en-US" sz="1050" u="sng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_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元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184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您想邀约的客户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228600" algn="ctr" defTabSz="5759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836811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收费标准：会费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RMB</a:t>
                      </a:r>
                      <a:r>
                        <a:rPr lang="zh-CN" sz="105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：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1800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元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6</a:t>
                      </a:r>
                      <a:r>
                        <a:rPr lang="zh-CN" altLang="en-US" sz="105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月</a:t>
                      </a:r>
                      <a:r>
                        <a:rPr lang="en-US" altLang="zh-CN" sz="105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r>
                        <a:rPr lang="zh-CN" altLang="en-US" sz="105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日前早鸟价：</a:t>
                      </a:r>
                      <a:r>
                        <a:rPr lang="en-US" altLang="zh-CN" sz="105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1500</a:t>
                      </a:r>
                      <a:r>
                        <a:rPr lang="zh-CN" altLang="zh-CN" sz="105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元</a:t>
                      </a:r>
                      <a:r>
                        <a:rPr lang="en-US" altLang="zh-CN" sz="105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lang="zh-CN" altLang="zh-CN" sz="105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</a:t>
                      </a:r>
                      <a:r>
                        <a:rPr lang="en-US" altLang="zh-CN" sz="105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含资料费、 餐饮费、专家咨询费、场地</a:t>
                      </a:r>
                      <a:r>
                        <a:rPr lang="zh-CN" sz="105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费等</a:t>
                      </a:r>
                      <a:r>
                        <a:rPr lang="zh-CN" altLang="en-US" sz="105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，赠送健康礼品包</a:t>
                      </a:r>
                      <a:r>
                        <a:rPr lang="zh-CN" sz="105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                                          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付款说明：根据我司财务制度，请您在回传回执后</a:t>
                      </a:r>
                      <a:r>
                        <a:rPr lang="en-US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个工作日内办理付款，并将汇款底单传真至</a:t>
                      </a:r>
                      <a:r>
                        <a:rPr lang="en-US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0533-6294000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，款到后我们根据您的要求给您邮寄正式发票，或带至会议现场。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汇款方式：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收款单位：山东卓创资讯股份有限公司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开户行：中国农业银行股份有限公司淄博</a:t>
                      </a:r>
                      <a:r>
                        <a:rPr lang="zh-CN" altLang="en-US" sz="105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高新技术产业开发区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支行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帐  号：</a:t>
                      </a:r>
                      <a:r>
                        <a:rPr lang="en-US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2561 01040 0464 32</a:t>
                      </a: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56598">
                <a:tc grid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商业合作方式：</a:t>
                      </a:r>
                      <a:r>
                        <a:rPr lang="en-US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1.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全程协办 </a:t>
                      </a:r>
                      <a:r>
                        <a:rPr lang="en-US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2.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晚宴赞助 </a:t>
                      </a:r>
                      <a:r>
                        <a:rPr lang="en-US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3.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大型展板广告 </a:t>
                      </a:r>
                      <a:r>
                        <a:rPr lang="en-US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4.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签到台背景板 </a:t>
                      </a:r>
                      <a:r>
                        <a:rPr lang="en-US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5.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会刊彩页宣传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1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E816A88-CE43-4306-B984-30ED1325AA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1" y="-1"/>
            <a:ext cx="7494543" cy="1069181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897F0A97-113A-4C29-BCF7-E1DA6ADF18CB}"/>
              </a:ext>
            </a:extLst>
          </p:cNvPr>
          <p:cNvSpPr txBox="1"/>
          <p:nvPr/>
        </p:nvSpPr>
        <p:spPr>
          <a:xfrm>
            <a:off x="4300482" y="1441934"/>
            <a:ext cx="1538883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2000" b="1" dirty="0">
                <a:solidFill>
                  <a:srgbClr val="FF6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椅背广告赞助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9D28885-9E0A-478B-A810-DC474174AA31}"/>
              </a:ext>
            </a:extLst>
          </p:cNvPr>
          <p:cNvSpPr/>
          <p:nvPr/>
        </p:nvSpPr>
        <p:spPr>
          <a:xfrm>
            <a:off x="4052813" y="2309964"/>
            <a:ext cx="3070218" cy="10618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是指会场座椅背面上的广告，具有大范围覆盖、强制性接触、强烈的视觉色彩冲击的特点。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箭头: V 形 4">
            <a:extLst>
              <a:ext uri="{FF2B5EF4-FFF2-40B4-BE49-F238E27FC236}">
                <a16:creationId xmlns:a16="http://schemas.microsoft.com/office/drawing/2014/main" xmlns="" id="{4CE48A28-4F8D-4B8F-ABB0-1DF9923AB1CD}"/>
              </a:ext>
            </a:extLst>
          </p:cNvPr>
          <p:cNvSpPr/>
          <p:nvPr/>
        </p:nvSpPr>
        <p:spPr>
          <a:xfrm>
            <a:off x="4052813" y="1547729"/>
            <a:ext cx="166255" cy="207571"/>
          </a:xfrm>
          <a:prstGeom prst="chevron">
            <a:avLst/>
          </a:prstGeom>
          <a:solidFill>
            <a:srgbClr val="EB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F4ECC9A9-BFA6-45E7-A5AA-9AC15A24C80E}"/>
              </a:ext>
            </a:extLst>
          </p:cNvPr>
          <p:cNvSpPr txBox="1"/>
          <p:nvPr/>
        </p:nvSpPr>
        <p:spPr>
          <a:xfrm>
            <a:off x="1495695" y="3807161"/>
            <a:ext cx="2401731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en-US" sz="2000" b="1" dirty="0">
                <a:solidFill>
                  <a:srgbClr val="FF6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胸牌</a:t>
            </a:r>
            <a:r>
              <a:rPr lang="en-US" altLang="zh-CN" sz="2000" b="1" dirty="0">
                <a:solidFill>
                  <a:srgbClr val="FF6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rgbClr val="FF6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挂绳赞助商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72547CFB-8F9F-40E8-85EC-DF29CDD06900}"/>
              </a:ext>
            </a:extLst>
          </p:cNvPr>
          <p:cNvSpPr/>
          <p:nvPr/>
        </p:nvSpPr>
        <p:spPr>
          <a:xfrm>
            <a:off x="559346" y="4618921"/>
            <a:ext cx="3089738" cy="10618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参会嘉宾胸牌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挂绳独家印制企业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，具有大范围覆盖、强制性接触、强烈的视觉色彩冲击的特点。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箭头: V 形 11">
            <a:extLst>
              <a:ext uri="{FF2B5EF4-FFF2-40B4-BE49-F238E27FC236}">
                <a16:creationId xmlns:a16="http://schemas.microsoft.com/office/drawing/2014/main" xmlns="" id="{30134E9A-3FAF-41B3-8D4D-976D505FCA55}"/>
              </a:ext>
            </a:extLst>
          </p:cNvPr>
          <p:cNvSpPr/>
          <p:nvPr/>
        </p:nvSpPr>
        <p:spPr>
          <a:xfrm rot="10800000">
            <a:off x="3475119" y="3903430"/>
            <a:ext cx="166255" cy="207571"/>
          </a:xfrm>
          <a:prstGeom prst="chevron">
            <a:avLst/>
          </a:prstGeom>
          <a:solidFill>
            <a:srgbClr val="EB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9361CACC-6263-4772-89CA-E8C41B9496E8}"/>
              </a:ext>
            </a:extLst>
          </p:cNvPr>
          <p:cNvSpPr txBox="1"/>
          <p:nvPr/>
        </p:nvSpPr>
        <p:spPr>
          <a:xfrm>
            <a:off x="4300482" y="5937734"/>
            <a:ext cx="1025922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2000" b="1" dirty="0">
                <a:solidFill>
                  <a:srgbClr val="FF6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展台赞助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5E1406E-44F7-4654-B39D-0C486C203E88}"/>
              </a:ext>
            </a:extLst>
          </p:cNvPr>
          <p:cNvSpPr/>
          <p:nvPr/>
        </p:nvSpPr>
        <p:spPr>
          <a:xfrm>
            <a:off x="4052813" y="6867436"/>
            <a:ext cx="307021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组办方为企业提供相关区域设置专属展区，是企业宣传的绝佳之选。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箭头: V 形 17">
            <a:extLst>
              <a:ext uri="{FF2B5EF4-FFF2-40B4-BE49-F238E27FC236}">
                <a16:creationId xmlns:a16="http://schemas.microsoft.com/office/drawing/2014/main" xmlns="" id="{A3D1CF45-68D5-4E16-8E87-0B8379974496}"/>
              </a:ext>
            </a:extLst>
          </p:cNvPr>
          <p:cNvSpPr/>
          <p:nvPr/>
        </p:nvSpPr>
        <p:spPr>
          <a:xfrm>
            <a:off x="4052813" y="6043529"/>
            <a:ext cx="166255" cy="207571"/>
          </a:xfrm>
          <a:prstGeom prst="chevron">
            <a:avLst/>
          </a:prstGeom>
          <a:solidFill>
            <a:srgbClr val="EB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F324DA60-348A-425C-9DA5-981BAAB05A08}"/>
              </a:ext>
            </a:extLst>
          </p:cNvPr>
          <p:cNvSpPr txBox="1"/>
          <p:nvPr/>
        </p:nvSpPr>
        <p:spPr>
          <a:xfrm>
            <a:off x="1004310" y="8047745"/>
            <a:ext cx="351150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en-US" sz="2000" b="1" dirty="0">
                <a:solidFill>
                  <a:srgbClr val="FF6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礼品</a:t>
            </a:r>
            <a:r>
              <a:rPr lang="en-US" altLang="zh-CN" sz="2000" b="1" dirty="0">
                <a:solidFill>
                  <a:srgbClr val="FF6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rgbClr val="FF6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插袋资料赞助商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484A13F7-BE68-41B5-BB4F-EC57FDDD67F0}"/>
              </a:ext>
            </a:extLst>
          </p:cNvPr>
          <p:cNvSpPr/>
          <p:nvPr/>
        </p:nvSpPr>
        <p:spPr>
          <a:xfrm>
            <a:off x="559346" y="8859505"/>
            <a:ext cx="3089738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大会资料袋中放入企业宣传册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参会嘉宾人手一份并会长期保留。具有大范围覆盖、强制性接触的特点。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箭头: V 形 20">
            <a:extLst>
              <a:ext uri="{FF2B5EF4-FFF2-40B4-BE49-F238E27FC236}">
                <a16:creationId xmlns:a16="http://schemas.microsoft.com/office/drawing/2014/main" xmlns="" id="{3E592D65-B4A1-43FE-B176-5EA5FFBB726B}"/>
              </a:ext>
            </a:extLst>
          </p:cNvPr>
          <p:cNvSpPr/>
          <p:nvPr/>
        </p:nvSpPr>
        <p:spPr>
          <a:xfrm rot="10800000">
            <a:off x="3475119" y="8144015"/>
            <a:ext cx="166255" cy="207571"/>
          </a:xfrm>
          <a:prstGeom prst="chevron">
            <a:avLst/>
          </a:prstGeom>
          <a:solidFill>
            <a:srgbClr val="EB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8BC5A816-A07A-43EE-A3FF-B0EF3463CE20}"/>
              </a:ext>
            </a:extLst>
          </p:cNvPr>
          <p:cNvSpPr txBox="1"/>
          <p:nvPr/>
        </p:nvSpPr>
        <p:spPr>
          <a:xfrm>
            <a:off x="4052813" y="1817188"/>
            <a:ext cx="2401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赞助名额：</a:t>
            </a:r>
            <a:r>
              <a:rPr lang="zh-CN" altLang="en-US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独家</a:t>
            </a:r>
            <a:endParaRPr lang="en-US" altLang="zh-CN" sz="1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FAC22B1C-EF92-4B1A-AEF2-043B915325D4}"/>
              </a:ext>
            </a:extLst>
          </p:cNvPr>
          <p:cNvSpPr txBox="1"/>
          <p:nvPr/>
        </p:nvSpPr>
        <p:spPr>
          <a:xfrm>
            <a:off x="1239643" y="4160432"/>
            <a:ext cx="2401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zh-CN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赞助名额：</a:t>
            </a:r>
            <a:r>
              <a:rPr lang="zh-CN" altLang="en-US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独家</a:t>
            </a:r>
            <a:endParaRPr lang="en-US" altLang="zh-CN" sz="1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E6F60C08-45E4-4194-84A7-07FDFF6AEFA1}"/>
              </a:ext>
            </a:extLst>
          </p:cNvPr>
          <p:cNvSpPr txBox="1"/>
          <p:nvPr/>
        </p:nvSpPr>
        <p:spPr>
          <a:xfrm>
            <a:off x="4052813" y="6287044"/>
            <a:ext cx="2401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赞助名额：</a:t>
            </a:r>
            <a:r>
              <a:rPr lang="zh-CN" altLang="en-US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不限</a:t>
            </a:r>
            <a:endParaRPr lang="en-US" altLang="zh-CN" sz="1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3B18D446-8DBF-4A0A-A354-9CEFFD1EEC25}"/>
              </a:ext>
            </a:extLst>
          </p:cNvPr>
          <p:cNvSpPr txBox="1"/>
          <p:nvPr/>
        </p:nvSpPr>
        <p:spPr>
          <a:xfrm>
            <a:off x="1209561" y="8379096"/>
            <a:ext cx="2401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zh-CN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赞助名额：</a:t>
            </a:r>
            <a:r>
              <a:rPr lang="zh-CN" altLang="en-US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 </a:t>
            </a:r>
            <a:r>
              <a:rPr lang="en-US" altLang="zh-CN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lang="en-US" altLang="zh-CN" sz="1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2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7559675" cy="106918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11E42FCB-C502-405D-9860-98FF85C532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37" y="324876"/>
            <a:ext cx="7316000" cy="4096188"/>
          </a:xfrm>
          <a:prstGeom prst="rect">
            <a:avLst/>
          </a:prstGeom>
        </p:spPr>
      </p:pic>
      <p:grpSp>
        <p:nvGrpSpPr>
          <p:cNvPr id="25" name="组 24">
            <a:extLst>
              <a:ext uri="{FF2B5EF4-FFF2-40B4-BE49-F238E27FC236}">
                <a16:creationId xmlns:a16="http://schemas.microsoft.com/office/drawing/2014/main" xmlns="" id="{98B81788-6EBA-4542-8A73-B19D7F332364}"/>
              </a:ext>
            </a:extLst>
          </p:cNvPr>
          <p:cNvGrpSpPr/>
          <p:nvPr/>
        </p:nvGrpSpPr>
        <p:grpSpPr>
          <a:xfrm>
            <a:off x="2811156" y="1375015"/>
            <a:ext cx="1937362" cy="1937359"/>
            <a:chOff x="3652675" y="1897921"/>
            <a:chExt cx="1675601" cy="1675599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xmlns="" id="{7A79A6F4-1136-498D-AD73-AFEBC8728310}"/>
                </a:ext>
              </a:extLst>
            </p:cNvPr>
            <p:cNvSpPr/>
            <p:nvPr/>
          </p:nvSpPr>
          <p:spPr>
            <a:xfrm>
              <a:off x="3652675" y="1897921"/>
              <a:ext cx="1675601" cy="1675599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xmlns="" id="{91A83B05-F7FE-4C34-9B3E-917D86028ED6}"/>
                </a:ext>
              </a:extLst>
            </p:cNvPr>
            <p:cNvSpPr/>
            <p:nvPr/>
          </p:nvSpPr>
          <p:spPr>
            <a:xfrm>
              <a:off x="3744819" y="1988432"/>
              <a:ext cx="1494582" cy="1494576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endParaRPr kumimoji="1"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charset="-122"/>
                <a:ea typeface="微软雅黑" charset="-122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422B372B-A28E-4CDC-A8AA-FBC2D2CEE08B}"/>
              </a:ext>
            </a:extLst>
          </p:cNvPr>
          <p:cNvSpPr txBox="1"/>
          <p:nvPr/>
        </p:nvSpPr>
        <p:spPr>
          <a:xfrm>
            <a:off x="3292707" y="2339364"/>
            <a:ext cx="925135" cy="2079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charset="-122"/>
                <a:ea typeface="微软雅黑" charset="-122"/>
              </a:rPr>
              <a:t>PARTNERS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6CC91690-3C78-4B69-949F-D550F3493B5C}"/>
              </a:ext>
            </a:extLst>
          </p:cNvPr>
          <p:cNvSpPr txBox="1"/>
          <p:nvPr/>
        </p:nvSpPr>
        <p:spPr>
          <a:xfrm>
            <a:off x="3194529" y="2040594"/>
            <a:ext cx="1149421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6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合作伙伴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62491B13-C55A-45DD-93D6-BDFAB0DC5AF0}"/>
              </a:ext>
            </a:extLst>
          </p:cNvPr>
          <p:cNvSpPr txBox="1"/>
          <p:nvPr/>
        </p:nvSpPr>
        <p:spPr>
          <a:xfrm>
            <a:off x="3152346" y="2507473"/>
            <a:ext cx="1254981" cy="6871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强企业中的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287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家与卓创资讯建立合作关系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87DA0944-AC68-42F1-A345-B83AC131FBB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bright="15000" contrast="63000"/>
          </a:blip>
          <a:stretch>
            <a:fillRect/>
          </a:stretch>
        </p:blipFill>
        <p:spPr>
          <a:xfrm>
            <a:off x="3503516" y="1647749"/>
            <a:ext cx="503517" cy="36529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856D0D5A-C23C-44B9-BA15-BAAFC6385FB7}"/>
              </a:ext>
            </a:extLst>
          </p:cNvPr>
          <p:cNvSpPr txBox="1"/>
          <p:nvPr/>
        </p:nvSpPr>
        <p:spPr>
          <a:xfrm>
            <a:off x="577105" y="7649824"/>
            <a:ext cx="1025922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2000" b="1" dirty="0">
                <a:solidFill>
                  <a:srgbClr val="FF6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商务联系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094" y="4921358"/>
            <a:ext cx="1905000" cy="1905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371" y="4918772"/>
            <a:ext cx="1905000" cy="1905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1DFD110E-F2F7-4640-8BC0-3B872694C167}"/>
              </a:ext>
            </a:extLst>
          </p:cNvPr>
          <p:cNvSpPr/>
          <p:nvPr/>
        </p:nvSpPr>
        <p:spPr>
          <a:xfrm>
            <a:off x="1828023" y="6953081"/>
            <a:ext cx="161533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SCI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会友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· 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官方订阅号</a:t>
            </a:r>
            <a:endParaRPr lang="zh-CN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1DFD110E-F2F7-4640-8BC0-3B872694C167}"/>
              </a:ext>
            </a:extLst>
          </p:cNvPr>
          <p:cNvSpPr/>
          <p:nvPr/>
        </p:nvSpPr>
        <p:spPr>
          <a:xfrm>
            <a:off x="4235948" y="6953080"/>
            <a:ext cx="2068067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卓创服务号：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scigroup</a:t>
            </a:r>
            <a:endParaRPr lang="zh-CN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/>
              <a:t> </a:t>
            </a:r>
            <a:endParaRPr lang="zh-CN" altLang="zh-CN" sz="12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D47D7AF2-5E3F-4B00-8944-4FF37EACB74C}"/>
              </a:ext>
            </a:extLst>
          </p:cNvPr>
          <p:cNvSpPr/>
          <p:nvPr/>
        </p:nvSpPr>
        <p:spPr>
          <a:xfrm>
            <a:off x="574319" y="7997904"/>
            <a:ext cx="2024913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1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contacts</a:t>
            </a:r>
            <a:endParaRPr lang="zh-CN" altLang="en-US" sz="1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1DFD110E-F2F7-4640-8BC0-3B872694C167}"/>
              </a:ext>
            </a:extLst>
          </p:cNvPr>
          <p:cNvSpPr/>
          <p:nvPr/>
        </p:nvSpPr>
        <p:spPr>
          <a:xfrm>
            <a:off x="574319" y="8380599"/>
            <a:ext cx="6336630" cy="6001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：韩蕊   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M:18560299359 (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微信同号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   E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hanrui@sci99.com</a:t>
            </a: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24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14959</TotalTime>
  <Words>1360</Words>
  <Application>Microsoft Office PowerPoint</Application>
  <PresentationFormat>自定义</PresentationFormat>
  <Paragraphs>224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Source Han Sans CN</vt:lpstr>
      <vt:lpstr>黑体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唐军</dc:creator>
  <cp:lastModifiedBy>李俊杰</cp:lastModifiedBy>
  <cp:revision>1205</cp:revision>
  <cp:lastPrinted>2016-01-19T05:32:44Z</cp:lastPrinted>
  <dcterms:created xsi:type="dcterms:W3CDTF">2015-06-01T00:52:53Z</dcterms:created>
  <dcterms:modified xsi:type="dcterms:W3CDTF">2020-05-18T03:04:54Z</dcterms:modified>
</cp:coreProperties>
</file>